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0"/>
  </p:notesMasterIdLst>
  <p:sldIdLst>
    <p:sldId id="696" r:id="rId2"/>
    <p:sldId id="794" r:id="rId3"/>
    <p:sldId id="402" r:id="rId4"/>
    <p:sldId id="697" r:id="rId5"/>
    <p:sldId id="698" r:id="rId6"/>
    <p:sldId id="583" r:id="rId7"/>
    <p:sldId id="585" r:id="rId8"/>
    <p:sldId id="715" r:id="rId9"/>
    <p:sldId id="714" r:id="rId10"/>
    <p:sldId id="586" r:id="rId11"/>
    <p:sldId id="587" r:id="rId12"/>
    <p:sldId id="588" r:id="rId13"/>
    <p:sldId id="723" r:id="rId14"/>
    <p:sldId id="802" r:id="rId15"/>
    <p:sldId id="724" r:id="rId16"/>
    <p:sldId id="725" r:id="rId17"/>
    <p:sldId id="726" r:id="rId18"/>
    <p:sldId id="589" r:id="rId19"/>
    <p:sldId id="727" r:id="rId20"/>
    <p:sldId id="620" r:id="rId21"/>
    <p:sldId id="608" r:id="rId22"/>
    <p:sldId id="754" r:id="rId23"/>
    <p:sldId id="728" r:id="rId24"/>
    <p:sldId id="716" r:id="rId25"/>
    <p:sldId id="592" r:id="rId26"/>
    <p:sldId id="390" r:id="rId27"/>
    <p:sldId id="394" r:id="rId28"/>
    <p:sldId id="395" r:id="rId29"/>
    <p:sldId id="406" r:id="rId30"/>
    <p:sldId id="407" r:id="rId31"/>
    <p:sldId id="396" r:id="rId32"/>
    <p:sldId id="804" r:id="rId33"/>
    <p:sldId id="805" r:id="rId34"/>
    <p:sldId id="729" r:id="rId35"/>
    <p:sldId id="647" r:id="rId36"/>
    <p:sldId id="710" r:id="rId37"/>
    <p:sldId id="786" r:id="rId38"/>
    <p:sldId id="787" r:id="rId39"/>
    <p:sldId id="788" r:id="rId40"/>
    <p:sldId id="789" r:id="rId41"/>
    <p:sldId id="711" r:id="rId42"/>
    <p:sldId id="790" r:id="rId43"/>
    <p:sldId id="791" r:id="rId44"/>
    <p:sldId id="792" r:id="rId45"/>
    <p:sldId id="793" r:id="rId46"/>
    <p:sldId id="730" r:id="rId47"/>
    <p:sldId id="753" r:id="rId48"/>
    <p:sldId id="806" r:id="rId49"/>
    <p:sldId id="731" r:id="rId50"/>
    <p:sldId id="717" r:id="rId51"/>
    <p:sldId id="732" r:id="rId52"/>
    <p:sldId id="663" r:id="rId53"/>
    <p:sldId id="664" r:id="rId54"/>
    <p:sldId id="665" r:id="rId55"/>
    <p:sldId id="666" r:id="rId56"/>
    <p:sldId id="667" r:id="rId57"/>
    <p:sldId id="707" r:id="rId58"/>
    <p:sldId id="528" r:id="rId59"/>
    <p:sldId id="733" r:id="rId60"/>
    <p:sldId id="755" r:id="rId61"/>
    <p:sldId id="756" r:id="rId62"/>
    <p:sldId id="757" r:id="rId63"/>
    <p:sldId id="758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720" r:id="rId72"/>
    <p:sldId id="721" r:id="rId73"/>
    <p:sldId id="668" r:id="rId74"/>
    <p:sldId id="669" r:id="rId75"/>
    <p:sldId id="759" r:id="rId76"/>
    <p:sldId id="760" r:id="rId77"/>
    <p:sldId id="761" r:id="rId78"/>
    <p:sldId id="796" r:id="rId79"/>
    <p:sldId id="807" r:id="rId80"/>
    <p:sldId id="501" r:id="rId81"/>
    <p:sldId id="502" r:id="rId82"/>
    <p:sldId id="503" r:id="rId83"/>
    <p:sldId id="504" r:id="rId84"/>
    <p:sldId id="505" r:id="rId85"/>
    <p:sldId id="506" r:id="rId86"/>
    <p:sldId id="507" r:id="rId87"/>
    <p:sldId id="508" r:id="rId88"/>
    <p:sldId id="509" r:id="rId89"/>
    <p:sldId id="510" r:id="rId90"/>
    <p:sldId id="511" r:id="rId91"/>
    <p:sldId id="762" r:id="rId92"/>
    <p:sldId id="763" r:id="rId93"/>
    <p:sldId id="764" r:id="rId94"/>
    <p:sldId id="765" r:id="rId95"/>
    <p:sldId id="766" r:id="rId96"/>
    <p:sldId id="767" r:id="rId97"/>
    <p:sldId id="803" r:id="rId98"/>
    <p:sldId id="768" r:id="rId99"/>
    <p:sldId id="770" r:id="rId100"/>
    <p:sldId id="769" r:id="rId101"/>
    <p:sldId id="771" r:id="rId102"/>
    <p:sldId id="772" r:id="rId103"/>
    <p:sldId id="773" r:id="rId104"/>
    <p:sldId id="774" r:id="rId105"/>
    <p:sldId id="775" r:id="rId106"/>
    <p:sldId id="776" r:id="rId107"/>
    <p:sldId id="777" r:id="rId108"/>
    <p:sldId id="737" r:id="rId109"/>
    <p:sldId id="433" r:id="rId110"/>
    <p:sldId id="778" r:id="rId111"/>
    <p:sldId id="779" r:id="rId112"/>
    <p:sldId id="780" r:id="rId113"/>
    <p:sldId id="781" r:id="rId114"/>
    <p:sldId id="782" r:id="rId115"/>
    <p:sldId id="783" r:id="rId116"/>
    <p:sldId id="784" r:id="rId117"/>
    <p:sldId id="785" r:id="rId118"/>
    <p:sldId id="623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0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3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dirty="0"/>
            <a:t>Type</a:t>
          </a:r>
          <a:r>
            <a:rPr lang="en-US" baseline="0" dirty="0"/>
            <a:t> of Queries 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dirty="0"/>
            <a:t>Range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Quad Trees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1D range search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2D range search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K-D tree construction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7AF33EE-8246-1640-918A-04C026E5F721}">
      <dgm:prSet/>
      <dgm:spPr/>
      <dgm:t>
        <a:bodyPr/>
        <a:lstStyle/>
        <a:p>
          <a:r>
            <a:rPr lang="en-US" altLang="zh-CN" dirty="0"/>
            <a:t>K-D tree exact search</a:t>
          </a:r>
          <a:endParaRPr lang="zh-CN" altLang="en-US" dirty="0"/>
        </a:p>
      </dgm:t>
    </dgm:pt>
    <dgm:pt modelId="{88F41AF8-DC9D-D147-9429-813381004809}" type="par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B937EC3E-2A0F-9546-8371-801735BEB017}" type="sib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183D4B7E-BF14-F84C-A9C8-258541C19845}">
      <dgm:prSet/>
      <dgm:spPr/>
      <dgm:t>
        <a:bodyPr/>
        <a:lstStyle/>
        <a:p>
          <a:r>
            <a:rPr lang="en-US" altLang="zh-CN" dirty="0"/>
            <a:t>K-D tree range search</a:t>
          </a:r>
          <a:endParaRPr lang="zh-CN" altLang="en-US" dirty="0"/>
        </a:p>
      </dgm:t>
    </dgm:pt>
    <dgm:pt modelId="{A6A73E43-B12A-024C-99E9-2A04E94F5060}" type="par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43DFE188-118B-B744-9621-7192254C588A}" type="sib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8A4824BF-77A1-6548-809E-9A3C0D0043EE}">
      <dgm:prSet/>
      <dgm:spPr/>
      <dgm:t>
        <a:bodyPr/>
        <a:lstStyle/>
        <a:p>
          <a:r>
            <a:rPr lang="en-US" altLang="zh-CN" dirty="0"/>
            <a:t>nearest neighbor search</a:t>
          </a:r>
          <a:endParaRPr lang="zh-CN" altLang="en-US" dirty="0"/>
        </a:p>
      </dgm:t>
    </dgm:pt>
    <dgm:pt modelId="{F4BB9780-7CE3-FA48-9111-C053004632C2}" type="par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B41458F2-1F46-1A4D-B306-6945A64D7967}" type="sib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2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2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11D42C-F2DD-C643-868D-EFFE52C186CF}" type="pres">
      <dgm:prSet presAssocID="{6204F9E9-B966-4ED3-9620-B8AD2FA0992D}" presName="spacer" presStyleCnt="0"/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F2FF14-439E-4D4F-8DFA-420EE5A005BF}" srcId="{B3AC4ABD-3393-49E6-B22C-5258D54F3AA8}" destId="{8A4824BF-77A1-6548-809E-9A3C0D0043EE}" srcOrd="3" destOrd="0" parTransId="{F4BB9780-7CE3-FA48-9111-C053004632C2}" sibTransId="{B41458F2-1F46-1A4D-B306-6945A64D7967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19F1736-D7FB-9445-9E64-090AD203A42D}" type="presOf" srcId="{8A4824BF-77A1-6548-809E-9A3C0D0043EE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3010EB48-8A6D-0248-99B2-53F42F3C0834}" type="presOf" srcId="{47AF33EE-8246-1640-918A-04C026E5F721}" destId="{83C615D7-3F44-1542-8AB9-18060F3340FA}" srcOrd="0" destOrd="1" presId="urn:microsoft.com/office/officeart/2005/8/layout/vList2"/>
    <dgm:cxn modelId="{8A26E14A-4F73-0043-B69B-09A094E53290}" type="presOf" srcId="{183D4B7E-BF14-F84C-A9C8-258541C19845}" destId="{83C615D7-3F44-1542-8AB9-18060F3340FA}" srcOrd="0" destOrd="2" presId="urn:microsoft.com/office/officeart/2005/8/layout/vList2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86F64172-7463-B144-9F07-85C8E93F8446}" srcId="{B3AC4ABD-3393-49E6-B22C-5258D54F3AA8}" destId="{183D4B7E-BF14-F84C-A9C8-258541C19845}" srcOrd="2" destOrd="0" parTransId="{A6A73E43-B12A-024C-99E9-2A04E94F5060}" sibTransId="{43DFE188-118B-B744-9621-7192254C588A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DBF65B9-84FF-014C-A577-3F763CB58F06}" srcId="{B3AC4ABD-3393-49E6-B22C-5258D54F3AA8}" destId="{47AF33EE-8246-1640-918A-04C026E5F721}" srcOrd="1" destOrd="0" parTransId="{88F41AF8-DC9D-D147-9429-813381004809}" sibTransId="{B937EC3E-2A0F-9546-8371-801735BEB017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EDD09392-3102-4748-A901-CB43AFE5B239}" type="presParOf" srcId="{E3F036DE-6942-EB4D-9A0C-88DB77F2BE78}" destId="{4F11D42C-F2DD-C643-868D-EFFE52C186CF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dirty="0"/>
            <a:t>Type</a:t>
          </a:r>
          <a:r>
            <a:rPr lang="en-US" baseline="0" dirty="0"/>
            <a:t> of Queries 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dirty="0"/>
            <a:t>Range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Quad Trees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1D range search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2D range search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K-D tree construction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7AF33EE-8246-1640-918A-04C026E5F721}">
      <dgm:prSet/>
      <dgm:spPr/>
      <dgm:t>
        <a:bodyPr/>
        <a:lstStyle/>
        <a:p>
          <a:r>
            <a:rPr lang="en-US" altLang="zh-CN" dirty="0"/>
            <a:t>K-D tree exact search</a:t>
          </a:r>
          <a:endParaRPr lang="zh-CN" altLang="en-US" dirty="0"/>
        </a:p>
      </dgm:t>
    </dgm:pt>
    <dgm:pt modelId="{88F41AF8-DC9D-D147-9429-813381004809}" type="par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B937EC3E-2A0F-9546-8371-801735BEB017}" type="sib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183D4B7E-BF14-F84C-A9C8-258541C19845}">
      <dgm:prSet/>
      <dgm:spPr/>
      <dgm:t>
        <a:bodyPr/>
        <a:lstStyle/>
        <a:p>
          <a:r>
            <a:rPr lang="en-US" altLang="zh-CN" dirty="0"/>
            <a:t>K-D tree range search</a:t>
          </a:r>
          <a:endParaRPr lang="zh-CN" altLang="en-US" dirty="0"/>
        </a:p>
      </dgm:t>
    </dgm:pt>
    <dgm:pt modelId="{A6A73E43-B12A-024C-99E9-2A04E94F5060}" type="par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43DFE188-118B-B744-9621-7192254C588A}" type="sib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8A4824BF-77A1-6548-809E-9A3C0D0043EE}">
      <dgm:prSet/>
      <dgm:spPr/>
      <dgm:t>
        <a:bodyPr/>
        <a:lstStyle/>
        <a:p>
          <a:r>
            <a:rPr lang="en-US" altLang="zh-CN" dirty="0"/>
            <a:t>nearest neighbor search</a:t>
          </a:r>
          <a:endParaRPr lang="zh-CN" altLang="en-US" dirty="0"/>
        </a:p>
      </dgm:t>
    </dgm:pt>
    <dgm:pt modelId="{F4BB9780-7CE3-FA48-9111-C053004632C2}" type="par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B41458F2-1F46-1A4D-B306-6945A64D7967}" type="sib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2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2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11D42C-F2DD-C643-868D-EFFE52C186CF}" type="pres">
      <dgm:prSet presAssocID="{6204F9E9-B966-4ED3-9620-B8AD2FA0992D}" presName="spacer" presStyleCnt="0"/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F2FF14-439E-4D4F-8DFA-420EE5A005BF}" srcId="{B3AC4ABD-3393-49E6-B22C-5258D54F3AA8}" destId="{8A4824BF-77A1-6548-809E-9A3C0D0043EE}" srcOrd="3" destOrd="0" parTransId="{F4BB9780-7CE3-FA48-9111-C053004632C2}" sibTransId="{B41458F2-1F46-1A4D-B306-6945A64D7967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19F1736-D7FB-9445-9E64-090AD203A42D}" type="presOf" srcId="{8A4824BF-77A1-6548-809E-9A3C0D0043EE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3010EB48-8A6D-0248-99B2-53F42F3C0834}" type="presOf" srcId="{47AF33EE-8246-1640-918A-04C026E5F721}" destId="{83C615D7-3F44-1542-8AB9-18060F3340FA}" srcOrd="0" destOrd="1" presId="urn:microsoft.com/office/officeart/2005/8/layout/vList2"/>
    <dgm:cxn modelId="{8A26E14A-4F73-0043-B69B-09A094E53290}" type="presOf" srcId="{183D4B7E-BF14-F84C-A9C8-258541C19845}" destId="{83C615D7-3F44-1542-8AB9-18060F3340FA}" srcOrd="0" destOrd="2" presId="urn:microsoft.com/office/officeart/2005/8/layout/vList2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86F64172-7463-B144-9F07-85C8E93F8446}" srcId="{B3AC4ABD-3393-49E6-B22C-5258D54F3AA8}" destId="{183D4B7E-BF14-F84C-A9C8-258541C19845}" srcOrd="2" destOrd="0" parTransId="{A6A73E43-B12A-024C-99E9-2A04E94F5060}" sibTransId="{43DFE188-118B-B744-9621-7192254C588A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DBF65B9-84FF-014C-A577-3F763CB58F06}" srcId="{B3AC4ABD-3393-49E6-B22C-5258D54F3AA8}" destId="{47AF33EE-8246-1640-918A-04C026E5F721}" srcOrd="1" destOrd="0" parTransId="{88F41AF8-DC9D-D147-9429-813381004809}" sibTransId="{B937EC3E-2A0F-9546-8371-801735BEB017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EDD09392-3102-4748-A901-CB43AFE5B239}" type="presParOf" srcId="{E3F036DE-6942-EB4D-9A0C-88DB77F2BE78}" destId="{4F11D42C-F2DD-C643-868D-EFFE52C186CF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dirty="0"/>
            <a:t>Type</a:t>
          </a:r>
          <a:r>
            <a:rPr lang="en-US" baseline="0" dirty="0"/>
            <a:t> of Queries 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dirty="0"/>
            <a:t>Range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Quad Trees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1D range search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2D range search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K-D tree construction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7AF33EE-8246-1640-918A-04C026E5F721}">
      <dgm:prSet/>
      <dgm:spPr/>
      <dgm:t>
        <a:bodyPr/>
        <a:lstStyle/>
        <a:p>
          <a:r>
            <a:rPr lang="en-US" altLang="zh-CN" dirty="0"/>
            <a:t>K-D tree exact search</a:t>
          </a:r>
          <a:endParaRPr lang="zh-CN" altLang="en-US" dirty="0"/>
        </a:p>
      </dgm:t>
    </dgm:pt>
    <dgm:pt modelId="{88F41AF8-DC9D-D147-9429-813381004809}" type="par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B937EC3E-2A0F-9546-8371-801735BEB017}" type="sib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183D4B7E-BF14-F84C-A9C8-258541C19845}">
      <dgm:prSet/>
      <dgm:spPr/>
      <dgm:t>
        <a:bodyPr/>
        <a:lstStyle/>
        <a:p>
          <a:r>
            <a:rPr lang="en-US" altLang="zh-CN" dirty="0"/>
            <a:t>K-D tree range search</a:t>
          </a:r>
          <a:endParaRPr lang="zh-CN" altLang="en-US" dirty="0"/>
        </a:p>
      </dgm:t>
    </dgm:pt>
    <dgm:pt modelId="{A6A73E43-B12A-024C-99E9-2A04E94F5060}" type="par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43DFE188-118B-B744-9621-7192254C588A}" type="sib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8A4824BF-77A1-6548-809E-9A3C0D0043EE}">
      <dgm:prSet/>
      <dgm:spPr/>
      <dgm:t>
        <a:bodyPr/>
        <a:lstStyle/>
        <a:p>
          <a:r>
            <a:rPr lang="en-US" altLang="zh-CN" dirty="0"/>
            <a:t>nearest neighbor search</a:t>
          </a:r>
          <a:endParaRPr lang="zh-CN" altLang="en-US" dirty="0"/>
        </a:p>
      </dgm:t>
    </dgm:pt>
    <dgm:pt modelId="{F4BB9780-7CE3-FA48-9111-C053004632C2}" type="par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B41458F2-1F46-1A4D-B306-6945A64D7967}" type="sib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2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2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11D42C-F2DD-C643-868D-EFFE52C186CF}" type="pres">
      <dgm:prSet presAssocID="{6204F9E9-B966-4ED3-9620-B8AD2FA0992D}" presName="spacer" presStyleCnt="0"/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F2FF14-439E-4D4F-8DFA-420EE5A005BF}" srcId="{B3AC4ABD-3393-49E6-B22C-5258D54F3AA8}" destId="{8A4824BF-77A1-6548-809E-9A3C0D0043EE}" srcOrd="3" destOrd="0" parTransId="{F4BB9780-7CE3-FA48-9111-C053004632C2}" sibTransId="{B41458F2-1F46-1A4D-B306-6945A64D7967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19F1736-D7FB-9445-9E64-090AD203A42D}" type="presOf" srcId="{8A4824BF-77A1-6548-809E-9A3C0D0043EE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3010EB48-8A6D-0248-99B2-53F42F3C0834}" type="presOf" srcId="{47AF33EE-8246-1640-918A-04C026E5F721}" destId="{83C615D7-3F44-1542-8AB9-18060F3340FA}" srcOrd="0" destOrd="1" presId="urn:microsoft.com/office/officeart/2005/8/layout/vList2"/>
    <dgm:cxn modelId="{8A26E14A-4F73-0043-B69B-09A094E53290}" type="presOf" srcId="{183D4B7E-BF14-F84C-A9C8-258541C19845}" destId="{83C615D7-3F44-1542-8AB9-18060F3340FA}" srcOrd="0" destOrd="2" presId="urn:microsoft.com/office/officeart/2005/8/layout/vList2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86F64172-7463-B144-9F07-85C8E93F8446}" srcId="{B3AC4ABD-3393-49E6-B22C-5258D54F3AA8}" destId="{183D4B7E-BF14-F84C-A9C8-258541C19845}" srcOrd="2" destOrd="0" parTransId="{A6A73E43-B12A-024C-99E9-2A04E94F5060}" sibTransId="{43DFE188-118B-B744-9621-7192254C588A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DBF65B9-84FF-014C-A577-3F763CB58F06}" srcId="{B3AC4ABD-3393-49E6-B22C-5258D54F3AA8}" destId="{47AF33EE-8246-1640-918A-04C026E5F721}" srcOrd="1" destOrd="0" parTransId="{88F41AF8-DC9D-D147-9429-813381004809}" sibTransId="{B937EC3E-2A0F-9546-8371-801735BEB017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EDD09392-3102-4748-A901-CB43AFE5B239}" type="presParOf" srcId="{E3F036DE-6942-EB4D-9A0C-88DB77F2BE78}" destId="{4F11D42C-F2DD-C643-868D-EFFE52C186CF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dirty="0"/>
            <a:t>Type</a:t>
          </a:r>
          <a:r>
            <a:rPr lang="en-US" baseline="0" dirty="0"/>
            <a:t> of Queries 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dirty="0"/>
            <a:t>Range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Quad Trees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1D range search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2D range search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K-D tree construction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7AF33EE-8246-1640-918A-04C026E5F721}">
      <dgm:prSet/>
      <dgm:spPr/>
      <dgm:t>
        <a:bodyPr/>
        <a:lstStyle/>
        <a:p>
          <a:r>
            <a:rPr lang="en-US" altLang="zh-CN" dirty="0"/>
            <a:t>K-D tree exact search</a:t>
          </a:r>
          <a:endParaRPr lang="zh-CN" altLang="en-US" dirty="0"/>
        </a:p>
      </dgm:t>
    </dgm:pt>
    <dgm:pt modelId="{88F41AF8-DC9D-D147-9429-813381004809}" type="par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B937EC3E-2A0F-9546-8371-801735BEB017}" type="sib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183D4B7E-BF14-F84C-A9C8-258541C19845}">
      <dgm:prSet/>
      <dgm:spPr/>
      <dgm:t>
        <a:bodyPr/>
        <a:lstStyle/>
        <a:p>
          <a:r>
            <a:rPr lang="en-US" altLang="zh-CN" dirty="0"/>
            <a:t>K-D tree range search</a:t>
          </a:r>
          <a:endParaRPr lang="zh-CN" altLang="en-US" dirty="0"/>
        </a:p>
      </dgm:t>
    </dgm:pt>
    <dgm:pt modelId="{A6A73E43-B12A-024C-99E9-2A04E94F5060}" type="par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43DFE188-118B-B744-9621-7192254C588A}" type="sib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8A4824BF-77A1-6548-809E-9A3C0D0043EE}">
      <dgm:prSet/>
      <dgm:spPr/>
      <dgm:t>
        <a:bodyPr/>
        <a:lstStyle/>
        <a:p>
          <a:r>
            <a:rPr lang="en-US" altLang="zh-CN" dirty="0"/>
            <a:t>nearest neighbor search</a:t>
          </a:r>
          <a:endParaRPr lang="zh-CN" altLang="en-US" dirty="0"/>
        </a:p>
      </dgm:t>
    </dgm:pt>
    <dgm:pt modelId="{F4BB9780-7CE3-FA48-9111-C053004632C2}" type="par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B41458F2-1F46-1A4D-B306-6945A64D7967}" type="sib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2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2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11D42C-F2DD-C643-868D-EFFE52C186CF}" type="pres">
      <dgm:prSet presAssocID="{6204F9E9-B966-4ED3-9620-B8AD2FA0992D}" presName="spacer" presStyleCnt="0"/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F2FF14-439E-4D4F-8DFA-420EE5A005BF}" srcId="{B3AC4ABD-3393-49E6-B22C-5258D54F3AA8}" destId="{8A4824BF-77A1-6548-809E-9A3C0D0043EE}" srcOrd="3" destOrd="0" parTransId="{F4BB9780-7CE3-FA48-9111-C053004632C2}" sibTransId="{B41458F2-1F46-1A4D-B306-6945A64D7967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19F1736-D7FB-9445-9E64-090AD203A42D}" type="presOf" srcId="{8A4824BF-77A1-6548-809E-9A3C0D0043EE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3010EB48-8A6D-0248-99B2-53F42F3C0834}" type="presOf" srcId="{47AF33EE-8246-1640-918A-04C026E5F721}" destId="{83C615D7-3F44-1542-8AB9-18060F3340FA}" srcOrd="0" destOrd="1" presId="urn:microsoft.com/office/officeart/2005/8/layout/vList2"/>
    <dgm:cxn modelId="{8A26E14A-4F73-0043-B69B-09A094E53290}" type="presOf" srcId="{183D4B7E-BF14-F84C-A9C8-258541C19845}" destId="{83C615D7-3F44-1542-8AB9-18060F3340FA}" srcOrd="0" destOrd="2" presId="urn:microsoft.com/office/officeart/2005/8/layout/vList2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86F64172-7463-B144-9F07-85C8E93F8446}" srcId="{B3AC4ABD-3393-49E6-B22C-5258D54F3AA8}" destId="{183D4B7E-BF14-F84C-A9C8-258541C19845}" srcOrd="2" destOrd="0" parTransId="{A6A73E43-B12A-024C-99E9-2A04E94F5060}" sibTransId="{43DFE188-118B-B744-9621-7192254C588A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DBF65B9-84FF-014C-A577-3F763CB58F06}" srcId="{B3AC4ABD-3393-49E6-B22C-5258D54F3AA8}" destId="{47AF33EE-8246-1640-918A-04C026E5F721}" srcOrd="1" destOrd="0" parTransId="{88F41AF8-DC9D-D147-9429-813381004809}" sibTransId="{B937EC3E-2A0F-9546-8371-801735BEB017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EDD09392-3102-4748-A901-CB43AFE5B239}" type="presParOf" srcId="{E3F036DE-6942-EB4D-9A0C-88DB77F2BE78}" destId="{4F11D42C-F2DD-C643-868D-EFFE52C186CF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dirty="0"/>
            <a:t>Type</a:t>
          </a:r>
          <a:r>
            <a:rPr lang="en-US" baseline="0" dirty="0"/>
            <a:t> of Queries </a:t>
          </a:r>
          <a:endParaRPr lang="en-US" dirty="0"/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/>
        </a:p>
      </dgm:t>
    </dgm:pt>
    <dgm:pt modelId="{CF2444AC-25A3-45AF-9E27-F0625589132F}">
      <dgm:prSet/>
      <dgm:spPr/>
      <dgm:t>
        <a:bodyPr/>
        <a:lstStyle/>
        <a:p>
          <a:r>
            <a:rPr lang="en-US" dirty="0"/>
            <a:t>Range</a:t>
          </a:r>
          <a:r>
            <a:rPr lang="en-US" baseline="0" dirty="0"/>
            <a:t> Tree</a:t>
          </a:r>
          <a:endParaRPr lang="en-US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/>
        </a:p>
      </dgm:t>
    </dgm:pt>
    <dgm:pt modelId="{B3AC4ABD-3393-49E6-B22C-5258D54F3AA8}">
      <dgm:prSet/>
      <dgm:spPr/>
      <dgm:t>
        <a:bodyPr/>
        <a:lstStyle/>
        <a:p>
          <a:r>
            <a:rPr lang="en-US" dirty="0"/>
            <a:t>K-D Tree</a:t>
          </a: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/>
        </a:p>
      </dgm:t>
    </dgm:pt>
    <dgm:pt modelId="{63A81FF4-263D-41CB-9071-D127CED2C26F}">
      <dgm:prSet/>
      <dgm:spPr/>
      <dgm:t>
        <a:bodyPr/>
        <a:lstStyle/>
        <a:p>
          <a:r>
            <a:rPr lang="en-US" dirty="0"/>
            <a:t>Quad Trees</a:t>
          </a: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dirty="0"/>
            <a:t>1D range search</a:t>
          </a:r>
          <a:endParaRPr lang="zh-CN" altLang="en-US" dirty="0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dirty="0"/>
            <a:t>2D range search</a:t>
          </a:r>
          <a:endParaRPr lang="zh-CN" altLang="en-US" dirty="0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/>
        </a:p>
      </dgm:t>
    </dgm:pt>
    <dgm:pt modelId="{40C135C6-FE8A-BE49-940B-3952902C4556}">
      <dgm:prSet/>
      <dgm:spPr/>
      <dgm:t>
        <a:bodyPr/>
        <a:lstStyle/>
        <a:p>
          <a:r>
            <a:rPr lang="en-US" altLang="zh-CN" dirty="0"/>
            <a:t>K-D tree construction</a:t>
          </a:r>
          <a:endParaRPr lang="zh-CN" altLang="en-US" dirty="0"/>
        </a:p>
      </dgm:t>
    </dgm:pt>
    <dgm:pt modelId="{3CF44307-9A52-8E43-8D7A-EEEFE78E418E}" type="par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30DC21D-1579-C444-9AE0-F5F6317CCE45}" type="sibTrans" cxnId="{1C9BE420-CC1B-674D-9E22-DA2AF86FD4BA}">
      <dgm:prSet/>
      <dgm:spPr/>
      <dgm:t>
        <a:bodyPr/>
        <a:lstStyle/>
        <a:p>
          <a:endParaRPr lang="zh-CN" altLang="en-US"/>
        </a:p>
      </dgm:t>
    </dgm:pt>
    <dgm:pt modelId="{47AF33EE-8246-1640-918A-04C026E5F721}">
      <dgm:prSet/>
      <dgm:spPr/>
      <dgm:t>
        <a:bodyPr/>
        <a:lstStyle/>
        <a:p>
          <a:r>
            <a:rPr lang="en-US" altLang="zh-CN" dirty="0"/>
            <a:t>K-D tree exact search</a:t>
          </a:r>
          <a:endParaRPr lang="zh-CN" altLang="en-US" dirty="0"/>
        </a:p>
      </dgm:t>
    </dgm:pt>
    <dgm:pt modelId="{88F41AF8-DC9D-D147-9429-813381004809}" type="par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B937EC3E-2A0F-9546-8371-801735BEB017}" type="sibTrans" cxnId="{2DBF65B9-84FF-014C-A577-3F763CB58F06}">
      <dgm:prSet/>
      <dgm:spPr/>
      <dgm:t>
        <a:bodyPr/>
        <a:lstStyle/>
        <a:p>
          <a:endParaRPr lang="zh-CN" altLang="en-US"/>
        </a:p>
      </dgm:t>
    </dgm:pt>
    <dgm:pt modelId="{183D4B7E-BF14-F84C-A9C8-258541C19845}">
      <dgm:prSet/>
      <dgm:spPr/>
      <dgm:t>
        <a:bodyPr/>
        <a:lstStyle/>
        <a:p>
          <a:r>
            <a:rPr lang="en-US" altLang="zh-CN" dirty="0"/>
            <a:t>K-D tree range search</a:t>
          </a:r>
          <a:endParaRPr lang="zh-CN" altLang="en-US" dirty="0"/>
        </a:p>
      </dgm:t>
    </dgm:pt>
    <dgm:pt modelId="{A6A73E43-B12A-024C-99E9-2A04E94F5060}" type="par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43DFE188-118B-B744-9621-7192254C588A}" type="sibTrans" cxnId="{86F64172-7463-B144-9F07-85C8E93F8446}">
      <dgm:prSet/>
      <dgm:spPr/>
      <dgm:t>
        <a:bodyPr/>
        <a:lstStyle/>
        <a:p>
          <a:endParaRPr lang="zh-CN" altLang="en-US"/>
        </a:p>
      </dgm:t>
    </dgm:pt>
    <dgm:pt modelId="{8A4824BF-77A1-6548-809E-9A3C0D0043EE}">
      <dgm:prSet/>
      <dgm:spPr/>
      <dgm:t>
        <a:bodyPr/>
        <a:lstStyle/>
        <a:p>
          <a:r>
            <a:rPr lang="en-US" altLang="zh-CN" dirty="0"/>
            <a:t>nearest neighbor search</a:t>
          </a:r>
          <a:endParaRPr lang="zh-CN" altLang="en-US" dirty="0"/>
        </a:p>
      </dgm:t>
    </dgm:pt>
    <dgm:pt modelId="{F4BB9780-7CE3-FA48-9111-C053004632C2}" type="par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B41458F2-1F46-1A4D-B306-6945A64D7967}" type="sibTrans" cxnId="{41F2FF14-439E-4D4F-8DFA-420EE5A005BF}">
      <dgm:prSet/>
      <dgm:spPr/>
      <dgm:t>
        <a:bodyPr/>
        <a:lstStyle/>
        <a:p>
          <a:endParaRPr lang="zh-CN" altLang="en-US"/>
        </a:p>
      </dgm:t>
    </dgm:pt>
    <dgm:pt modelId="{56B66CB3-ABA1-D448-921E-6C392BEAE4CB}">
      <dgm:prSet/>
      <dgm:spPr/>
      <dgm:t>
        <a:bodyPr/>
        <a:lstStyle/>
        <a:p>
          <a:r>
            <a:rPr lang="en-US" altLang="zh-CN" dirty="0"/>
            <a:t>Hierarchical</a:t>
          </a:r>
          <a:r>
            <a:rPr lang="zh-CN" altLang="en-US" dirty="0"/>
            <a:t> </a:t>
          </a:r>
          <a:r>
            <a:rPr lang="en-US" altLang="zh-CN" dirty="0"/>
            <a:t>clustering</a:t>
          </a:r>
          <a:r>
            <a:rPr lang="zh-CN" altLang="en-US" dirty="0"/>
            <a:t> </a:t>
          </a:r>
          <a:r>
            <a:rPr lang="en-US" altLang="zh-CN" dirty="0"/>
            <a:t>tree</a:t>
          </a:r>
          <a:endParaRPr lang="zh-CN" altLang="en-US" dirty="0"/>
        </a:p>
      </dgm:t>
    </dgm:pt>
    <dgm:pt modelId="{CC082A0D-B27D-7549-9E7B-B53935471805}" type="par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B6B24702-7751-2C4F-9F32-D520BAEB4E8D}" type="sibTrans" cxnId="{6171A2F7-A778-5548-A432-936118279FB8}">
      <dgm:prSet/>
      <dgm:spPr/>
      <dgm:t>
        <a:bodyPr/>
        <a:lstStyle/>
        <a:p>
          <a:endParaRPr lang="zh-CN" altLang="en-US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A43072-FD69-0140-96BE-1ECE3004433B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2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3C615D7-3F44-1542-8AB9-18060F3340FA}" type="pres">
      <dgm:prSet presAssocID="{B3AC4ABD-3393-49E6-B22C-5258D54F3AA8}" presName="childText" presStyleLbl="revTx" presStyleIdx="1" presStyleCnt="2">
        <dgm:presLayoutVars>
          <dgm:bulletEnabled val="1"/>
        </dgm:presLayoutVars>
      </dgm:prSet>
      <dgm:spPr/>
    </dgm:pt>
    <dgm:pt modelId="{27CFC81F-1429-A241-BA29-F4FAC6F69A90}" type="pres">
      <dgm:prSet presAssocID="{63A81FF4-263D-41CB-9071-D127CED2C2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11D42C-F2DD-C643-868D-EFFE52C186CF}" type="pres">
      <dgm:prSet presAssocID="{6204F9E9-B966-4ED3-9620-B8AD2FA0992D}" presName="spacer" presStyleCnt="0"/>
      <dgm:spPr/>
    </dgm:pt>
    <dgm:pt modelId="{AE4ADBF9-ADCC-A442-A263-E2102654DA7C}" type="pres">
      <dgm:prSet presAssocID="{56B66CB3-ABA1-D448-921E-6C392BEAE4C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1F2FF14-439E-4D4F-8DFA-420EE5A005BF}" srcId="{B3AC4ABD-3393-49E6-B22C-5258D54F3AA8}" destId="{8A4824BF-77A1-6548-809E-9A3C0D0043EE}" srcOrd="3" destOrd="0" parTransId="{F4BB9780-7CE3-FA48-9111-C053004632C2}" sibTransId="{B41458F2-1F46-1A4D-B306-6945A64D7967}"/>
    <dgm:cxn modelId="{1C9BE420-CC1B-674D-9E22-DA2AF86FD4BA}" srcId="{B3AC4ABD-3393-49E6-B22C-5258D54F3AA8}" destId="{40C135C6-FE8A-BE49-940B-3952902C4556}" srcOrd="0" destOrd="0" parTransId="{3CF44307-9A52-8E43-8D7A-EEEFE78E418E}" sibTransId="{430DC21D-1579-C444-9AE0-F5F6317CCE45}"/>
    <dgm:cxn modelId="{719F1736-D7FB-9445-9E64-090AD203A42D}" type="presOf" srcId="{8A4824BF-77A1-6548-809E-9A3C0D0043EE}" destId="{83C615D7-3F44-1542-8AB9-18060F3340FA}" srcOrd="0" destOrd="3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3010EB48-8A6D-0248-99B2-53F42F3C0834}" type="presOf" srcId="{47AF33EE-8246-1640-918A-04C026E5F721}" destId="{83C615D7-3F44-1542-8AB9-18060F3340FA}" srcOrd="0" destOrd="1" presId="urn:microsoft.com/office/officeart/2005/8/layout/vList2"/>
    <dgm:cxn modelId="{8A26E14A-4F73-0043-B69B-09A094E53290}" type="presOf" srcId="{183D4B7E-BF14-F84C-A9C8-258541C19845}" destId="{83C615D7-3F44-1542-8AB9-18060F3340FA}" srcOrd="0" destOrd="2" presId="urn:microsoft.com/office/officeart/2005/8/layout/vList2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86F64172-7463-B144-9F07-85C8E93F8446}" srcId="{B3AC4ABD-3393-49E6-B22C-5258D54F3AA8}" destId="{183D4B7E-BF14-F84C-A9C8-258541C19845}" srcOrd="2" destOrd="0" parTransId="{A6A73E43-B12A-024C-99E9-2A04E94F5060}" sibTransId="{43DFE188-118B-B744-9621-7192254C588A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8F394AA0-C6AF-0046-964D-825527C2CE57}" type="presOf" srcId="{40C135C6-FE8A-BE49-940B-3952902C4556}" destId="{83C615D7-3F44-1542-8AB9-18060F3340FA}" srcOrd="0" destOrd="0" presId="urn:microsoft.com/office/officeart/2005/8/layout/vList2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DBF65B9-84FF-014C-A577-3F763CB58F06}" srcId="{B3AC4ABD-3393-49E6-B22C-5258D54F3AA8}" destId="{47AF33EE-8246-1640-918A-04C026E5F721}" srcOrd="1" destOrd="0" parTransId="{88F41AF8-DC9D-D147-9429-813381004809}" sibTransId="{B937EC3E-2A0F-9546-8371-801735BEB017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48E4E5C5-8730-BD42-957A-BDD9C5649F8D}" type="presOf" srcId="{56B66CB3-ABA1-D448-921E-6C392BEAE4CB}" destId="{AE4ADBF9-ADCC-A442-A263-E2102654DA7C}" srcOrd="0" destOrd="0" presId="urn:microsoft.com/office/officeart/2005/8/layout/vList2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6171A2F7-A778-5548-A432-936118279FB8}" srcId="{CD4C4DF3-CDA3-4C1A-BA09-6F2AA9088C98}" destId="{56B66CB3-ABA1-D448-921E-6C392BEAE4CB}" srcOrd="4" destOrd="0" parTransId="{CC082A0D-B27D-7549-9E7B-B53935471805}" sibTransId="{B6B24702-7751-2C4F-9F32-D520BAEB4E8D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CD3E64ED-3C03-594F-B0CB-27FC002932A0}" type="presParOf" srcId="{E3F036DE-6942-EB4D-9A0C-88DB77F2BE78}" destId="{68A43072-FD69-0140-96BE-1ECE3004433B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57B4991A-609D-CF41-A841-D93D8C018ABF}" type="presParOf" srcId="{E3F036DE-6942-EB4D-9A0C-88DB77F2BE78}" destId="{83C615D7-3F44-1542-8AB9-18060F3340FA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EDD09392-3102-4748-A901-CB43AFE5B239}" type="presParOf" srcId="{E3F036DE-6942-EB4D-9A0C-88DB77F2BE78}" destId="{4F11D42C-F2DD-C643-868D-EFFE52C186CF}" srcOrd="7" destOrd="0" presId="urn:microsoft.com/office/officeart/2005/8/layout/vList2"/>
    <dgm:cxn modelId="{D650ABEE-D22F-454D-B231-14C85115C2AD}" type="presParOf" srcId="{E3F036DE-6942-EB4D-9A0C-88DB77F2BE78}" destId="{AE4ADBF9-ADCC-A442-A263-E2102654DA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82403"/>
          <a:ext cx="469773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</a:t>
          </a:r>
          <a:r>
            <a:rPr lang="en-US" sz="2600" kern="1200" baseline="0" dirty="0"/>
            <a:t> of Queries </a:t>
          </a:r>
          <a:endParaRPr lang="en-US" sz="2600" kern="1200" dirty="0"/>
        </a:p>
      </dsp:txBody>
      <dsp:txXfrm>
        <a:off x="30442" y="112845"/>
        <a:ext cx="4636846" cy="562726"/>
      </dsp:txXfrm>
    </dsp:sp>
    <dsp:sp modelId="{CAA1060A-F01D-234D-A5B5-15047FFE84C8}">
      <dsp:nvSpPr>
        <dsp:cNvPr id="0" name=""/>
        <dsp:cNvSpPr/>
      </dsp:nvSpPr>
      <dsp:spPr>
        <a:xfrm>
          <a:off x="0" y="780893"/>
          <a:ext cx="4697730" cy="623610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Range</a:t>
          </a:r>
          <a:r>
            <a:rPr lang="en-US" sz="2600" kern="1200" baseline="0" dirty="0"/>
            <a:t> Tree</a:t>
          </a:r>
          <a:endParaRPr lang="en-US" sz="2600" kern="1200" dirty="0"/>
        </a:p>
      </dsp:txBody>
      <dsp:txXfrm>
        <a:off x="30442" y="811335"/>
        <a:ext cx="4636846" cy="562726"/>
      </dsp:txXfrm>
    </dsp:sp>
    <dsp:sp modelId="{B3D4FF40-A116-F443-A12B-EBBDAC4C5921}">
      <dsp:nvSpPr>
        <dsp:cNvPr id="0" name=""/>
        <dsp:cNvSpPr/>
      </dsp:nvSpPr>
      <dsp:spPr>
        <a:xfrm>
          <a:off x="0" y="1404503"/>
          <a:ext cx="469773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1D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2D range search</a:t>
          </a:r>
          <a:endParaRPr lang="zh-CN" altLang="en-US" sz="2000" kern="1200" dirty="0"/>
        </a:p>
      </dsp:txBody>
      <dsp:txXfrm>
        <a:off x="0" y="1404503"/>
        <a:ext cx="4697730" cy="699660"/>
      </dsp:txXfrm>
    </dsp:sp>
    <dsp:sp modelId="{0F9D7059-6B5A-324D-BBB2-FF4779936521}">
      <dsp:nvSpPr>
        <dsp:cNvPr id="0" name=""/>
        <dsp:cNvSpPr/>
      </dsp:nvSpPr>
      <dsp:spPr>
        <a:xfrm>
          <a:off x="0" y="2104163"/>
          <a:ext cx="4697730" cy="62361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K-D Tree</a:t>
          </a:r>
        </a:p>
      </dsp:txBody>
      <dsp:txXfrm>
        <a:off x="30442" y="2134605"/>
        <a:ext cx="4636846" cy="562726"/>
      </dsp:txXfrm>
    </dsp:sp>
    <dsp:sp modelId="{83C615D7-3F44-1542-8AB9-18060F3340FA}">
      <dsp:nvSpPr>
        <dsp:cNvPr id="0" name=""/>
        <dsp:cNvSpPr/>
      </dsp:nvSpPr>
      <dsp:spPr>
        <a:xfrm>
          <a:off x="0" y="2727773"/>
          <a:ext cx="469773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construction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exact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nearest neighbor search</a:t>
          </a:r>
          <a:endParaRPr lang="zh-CN" altLang="en-US" sz="2000" kern="1200" dirty="0"/>
        </a:p>
      </dsp:txBody>
      <dsp:txXfrm>
        <a:off x="0" y="2727773"/>
        <a:ext cx="4697730" cy="1372410"/>
      </dsp:txXfrm>
    </dsp:sp>
    <dsp:sp modelId="{27CFC81F-1429-A241-BA29-F4FAC6F69A90}">
      <dsp:nvSpPr>
        <dsp:cNvPr id="0" name=""/>
        <dsp:cNvSpPr/>
      </dsp:nvSpPr>
      <dsp:spPr>
        <a:xfrm>
          <a:off x="0" y="4100184"/>
          <a:ext cx="4697730" cy="623610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Quad Trees</a:t>
          </a:r>
        </a:p>
      </dsp:txBody>
      <dsp:txXfrm>
        <a:off x="30442" y="4130626"/>
        <a:ext cx="4636846" cy="562726"/>
      </dsp:txXfrm>
    </dsp:sp>
    <dsp:sp modelId="{AE4ADBF9-ADCC-A442-A263-E2102654DA7C}">
      <dsp:nvSpPr>
        <dsp:cNvPr id="0" name=""/>
        <dsp:cNvSpPr/>
      </dsp:nvSpPr>
      <dsp:spPr>
        <a:xfrm>
          <a:off x="0" y="4798673"/>
          <a:ext cx="4697730" cy="62361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Hierarchical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clustering</a:t>
          </a:r>
          <a:r>
            <a:rPr lang="zh-CN" altLang="en-US" sz="2600" kern="1200" dirty="0"/>
            <a:t> </a:t>
          </a:r>
          <a:r>
            <a:rPr lang="en-US" altLang="zh-CN" sz="2600" kern="1200" dirty="0"/>
            <a:t>tree</a:t>
          </a:r>
          <a:endParaRPr lang="zh-CN" altLang="en-US" sz="2600" kern="1200" dirty="0"/>
        </a:p>
      </dsp:txBody>
      <dsp:txXfrm>
        <a:off x="30442" y="4829115"/>
        <a:ext cx="4636846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82403"/>
          <a:ext cx="469773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</a:t>
          </a:r>
          <a:r>
            <a:rPr lang="en-US" sz="2600" kern="1200" baseline="0" dirty="0"/>
            <a:t> of Queries </a:t>
          </a:r>
          <a:endParaRPr lang="en-US" sz="2600" kern="1200" dirty="0"/>
        </a:p>
      </dsp:txBody>
      <dsp:txXfrm>
        <a:off x="30442" y="112845"/>
        <a:ext cx="4636846" cy="562726"/>
      </dsp:txXfrm>
    </dsp:sp>
    <dsp:sp modelId="{CAA1060A-F01D-234D-A5B5-15047FFE84C8}">
      <dsp:nvSpPr>
        <dsp:cNvPr id="0" name=""/>
        <dsp:cNvSpPr/>
      </dsp:nvSpPr>
      <dsp:spPr>
        <a:xfrm>
          <a:off x="0" y="780893"/>
          <a:ext cx="4697730" cy="623610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Range</a:t>
          </a:r>
          <a:r>
            <a:rPr lang="en-US" sz="2600" kern="1200" baseline="0" dirty="0"/>
            <a:t> Tree</a:t>
          </a:r>
          <a:endParaRPr lang="en-US" sz="2600" kern="1200" dirty="0"/>
        </a:p>
      </dsp:txBody>
      <dsp:txXfrm>
        <a:off x="30442" y="811335"/>
        <a:ext cx="4636846" cy="562726"/>
      </dsp:txXfrm>
    </dsp:sp>
    <dsp:sp modelId="{B3D4FF40-A116-F443-A12B-EBBDAC4C5921}">
      <dsp:nvSpPr>
        <dsp:cNvPr id="0" name=""/>
        <dsp:cNvSpPr/>
      </dsp:nvSpPr>
      <dsp:spPr>
        <a:xfrm>
          <a:off x="0" y="1404503"/>
          <a:ext cx="4697730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1D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2D range search</a:t>
          </a:r>
          <a:endParaRPr lang="zh-CN" altLang="en-US" sz="2000" kern="1200" dirty="0"/>
        </a:p>
      </dsp:txBody>
      <dsp:txXfrm>
        <a:off x="0" y="1404503"/>
        <a:ext cx="4697730" cy="699660"/>
      </dsp:txXfrm>
    </dsp:sp>
    <dsp:sp modelId="{0F9D7059-6B5A-324D-BBB2-FF4779936521}">
      <dsp:nvSpPr>
        <dsp:cNvPr id="0" name=""/>
        <dsp:cNvSpPr/>
      </dsp:nvSpPr>
      <dsp:spPr>
        <a:xfrm>
          <a:off x="0" y="2104163"/>
          <a:ext cx="4697730" cy="62361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K-D Tree</a:t>
          </a:r>
        </a:p>
      </dsp:txBody>
      <dsp:txXfrm>
        <a:off x="30442" y="2134605"/>
        <a:ext cx="4636846" cy="562726"/>
      </dsp:txXfrm>
    </dsp:sp>
    <dsp:sp modelId="{83C615D7-3F44-1542-8AB9-18060F3340FA}">
      <dsp:nvSpPr>
        <dsp:cNvPr id="0" name=""/>
        <dsp:cNvSpPr/>
      </dsp:nvSpPr>
      <dsp:spPr>
        <a:xfrm>
          <a:off x="0" y="2727773"/>
          <a:ext cx="469773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construction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exact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nearest neighbor search</a:t>
          </a:r>
          <a:endParaRPr lang="zh-CN" altLang="en-US" sz="2000" kern="1200" dirty="0"/>
        </a:p>
      </dsp:txBody>
      <dsp:txXfrm>
        <a:off x="0" y="2727773"/>
        <a:ext cx="4697730" cy="1372410"/>
      </dsp:txXfrm>
    </dsp:sp>
    <dsp:sp modelId="{27CFC81F-1429-A241-BA29-F4FAC6F69A90}">
      <dsp:nvSpPr>
        <dsp:cNvPr id="0" name=""/>
        <dsp:cNvSpPr/>
      </dsp:nvSpPr>
      <dsp:spPr>
        <a:xfrm>
          <a:off x="0" y="4100184"/>
          <a:ext cx="4697730" cy="623610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Quad Trees</a:t>
          </a:r>
        </a:p>
      </dsp:txBody>
      <dsp:txXfrm>
        <a:off x="30442" y="4130626"/>
        <a:ext cx="4636846" cy="562726"/>
      </dsp:txXfrm>
    </dsp:sp>
    <dsp:sp modelId="{AE4ADBF9-ADCC-A442-A263-E2102654DA7C}">
      <dsp:nvSpPr>
        <dsp:cNvPr id="0" name=""/>
        <dsp:cNvSpPr/>
      </dsp:nvSpPr>
      <dsp:spPr>
        <a:xfrm>
          <a:off x="0" y="4798673"/>
          <a:ext cx="4697730" cy="62361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Hierarchical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clustering</a:t>
          </a:r>
          <a:r>
            <a:rPr lang="zh-CN" altLang="en-US" sz="2600" kern="1200" dirty="0"/>
            <a:t> </a:t>
          </a:r>
          <a:r>
            <a:rPr lang="en-US" altLang="zh-CN" sz="2600" kern="1200" dirty="0"/>
            <a:t>tree</a:t>
          </a:r>
          <a:endParaRPr lang="zh-CN" altLang="en-US" sz="2600" kern="1200" dirty="0"/>
        </a:p>
      </dsp:txBody>
      <dsp:txXfrm>
        <a:off x="30442" y="4829115"/>
        <a:ext cx="4636846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89131"/>
          <a:ext cx="469773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</a:t>
          </a:r>
          <a:r>
            <a:rPr lang="en-US" sz="2600" kern="1200" baseline="0" dirty="0"/>
            <a:t> of Queries </a:t>
          </a:r>
          <a:endParaRPr lang="en-US" sz="2600" kern="1200" dirty="0"/>
        </a:p>
      </dsp:txBody>
      <dsp:txXfrm>
        <a:off x="30442" y="119573"/>
        <a:ext cx="4636846" cy="562726"/>
      </dsp:txXfrm>
    </dsp:sp>
    <dsp:sp modelId="{CAA1060A-F01D-234D-A5B5-15047FFE84C8}">
      <dsp:nvSpPr>
        <dsp:cNvPr id="0" name=""/>
        <dsp:cNvSpPr/>
      </dsp:nvSpPr>
      <dsp:spPr>
        <a:xfrm>
          <a:off x="0" y="787621"/>
          <a:ext cx="4697730" cy="623610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Range</a:t>
          </a:r>
          <a:r>
            <a:rPr lang="en-US" sz="2600" kern="1200" baseline="0" dirty="0"/>
            <a:t> Tree</a:t>
          </a:r>
          <a:endParaRPr lang="en-US" sz="2600" kern="1200" dirty="0"/>
        </a:p>
      </dsp:txBody>
      <dsp:txXfrm>
        <a:off x="30442" y="818063"/>
        <a:ext cx="4636846" cy="562726"/>
      </dsp:txXfrm>
    </dsp:sp>
    <dsp:sp modelId="{B3D4FF40-A116-F443-A12B-EBBDAC4C5921}">
      <dsp:nvSpPr>
        <dsp:cNvPr id="0" name=""/>
        <dsp:cNvSpPr/>
      </dsp:nvSpPr>
      <dsp:spPr>
        <a:xfrm>
          <a:off x="0" y="1411231"/>
          <a:ext cx="469773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1D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2D range search</a:t>
          </a:r>
          <a:endParaRPr lang="zh-CN" altLang="en-US" sz="2000" kern="1200" dirty="0"/>
        </a:p>
      </dsp:txBody>
      <dsp:txXfrm>
        <a:off x="0" y="1411231"/>
        <a:ext cx="4697730" cy="686205"/>
      </dsp:txXfrm>
    </dsp:sp>
    <dsp:sp modelId="{0F9D7059-6B5A-324D-BBB2-FF4779936521}">
      <dsp:nvSpPr>
        <dsp:cNvPr id="0" name=""/>
        <dsp:cNvSpPr/>
      </dsp:nvSpPr>
      <dsp:spPr>
        <a:xfrm>
          <a:off x="0" y="2097436"/>
          <a:ext cx="4697730" cy="62361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K-D Tree</a:t>
          </a:r>
        </a:p>
      </dsp:txBody>
      <dsp:txXfrm>
        <a:off x="30442" y="2127878"/>
        <a:ext cx="4636846" cy="562726"/>
      </dsp:txXfrm>
    </dsp:sp>
    <dsp:sp modelId="{83C615D7-3F44-1542-8AB9-18060F3340FA}">
      <dsp:nvSpPr>
        <dsp:cNvPr id="0" name=""/>
        <dsp:cNvSpPr/>
      </dsp:nvSpPr>
      <dsp:spPr>
        <a:xfrm>
          <a:off x="0" y="2721046"/>
          <a:ext cx="469773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construction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exact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nearest neighbor search</a:t>
          </a:r>
          <a:endParaRPr lang="zh-CN" altLang="en-US" sz="2000" kern="1200" dirty="0"/>
        </a:p>
      </dsp:txBody>
      <dsp:txXfrm>
        <a:off x="0" y="2721046"/>
        <a:ext cx="4697730" cy="1372410"/>
      </dsp:txXfrm>
    </dsp:sp>
    <dsp:sp modelId="{27CFC81F-1429-A241-BA29-F4FAC6F69A90}">
      <dsp:nvSpPr>
        <dsp:cNvPr id="0" name=""/>
        <dsp:cNvSpPr/>
      </dsp:nvSpPr>
      <dsp:spPr>
        <a:xfrm>
          <a:off x="0" y="4093456"/>
          <a:ext cx="4697730" cy="623610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Quad Trees</a:t>
          </a:r>
        </a:p>
      </dsp:txBody>
      <dsp:txXfrm>
        <a:off x="30442" y="4123898"/>
        <a:ext cx="4636846" cy="562726"/>
      </dsp:txXfrm>
    </dsp:sp>
    <dsp:sp modelId="{AE4ADBF9-ADCC-A442-A263-E2102654DA7C}">
      <dsp:nvSpPr>
        <dsp:cNvPr id="0" name=""/>
        <dsp:cNvSpPr/>
      </dsp:nvSpPr>
      <dsp:spPr>
        <a:xfrm>
          <a:off x="0" y="4791946"/>
          <a:ext cx="4697730" cy="62361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Hierarchical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clustering</a:t>
          </a:r>
          <a:r>
            <a:rPr lang="zh-CN" altLang="en-US" sz="2600" kern="1200" dirty="0"/>
            <a:t> </a:t>
          </a:r>
          <a:r>
            <a:rPr lang="en-US" altLang="zh-CN" sz="2600" kern="1200" dirty="0"/>
            <a:t>tree</a:t>
          </a:r>
          <a:endParaRPr lang="zh-CN" altLang="en-US" sz="2600" kern="1200" dirty="0"/>
        </a:p>
      </dsp:txBody>
      <dsp:txXfrm>
        <a:off x="30442" y="4822388"/>
        <a:ext cx="4636846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89131"/>
          <a:ext cx="469773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</a:t>
          </a:r>
          <a:r>
            <a:rPr lang="en-US" sz="2600" kern="1200" baseline="0" dirty="0"/>
            <a:t> of Queries </a:t>
          </a:r>
          <a:endParaRPr lang="en-US" sz="2600" kern="1200" dirty="0"/>
        </a:p>
      </dsp:txBody>
      <dsp:txXfrm>
        <a:off x="30442" y="119573"/>
        <a:ext cx="4636846" cy="562726"/>
      </dsp:txXfrm>
    </dsp:sp>
    <dsp:sp modelId="{CAA1060A-F01D-234D-A5B5-15047FFE84C8}">
      <dsp:nvSpPr>
        <dsp:cNvPr id="0" name=""/>
        <dsp:cNvSpPr/>
      </dsp:nvSpPr>
      <dsp:spPr>
        <a:xfrm>
          <a:off x="0" y="787621"/>
          <a:ext cx="4697730" cy="623610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Range</a:t>
          </a:r>
          <a:r>
            <a:rPr lang="en-US" sz="2600" kern="1200" baseline="0" dirty="0"/>
            <a:t> Tree</a:t>
          </a:r>
          <a:endParaRPr lang="en-US" sz="2600" kern="1200" dirty="0"/>
        </a:p>
      </dsp:txBody>
      <dsp:txXfrm>
        <a:off x="30442" y="818063"/>
        <a:ext cx="4636846" cy="562726"/>
      </dsp:txXfrm>
    </dsp:sp>
    <dsp:sp modelId="{B3D4FF40-A116-F443-A12B-EBBDAC4C5921}">
      <dsp:nvSpPr>
        <dsp:cNvPr id="0" name=""/>
        <dsp:cNvSpPr/>
      </dsp:nvSpPr>
      <dsp:spPr>
        <a:xfrm>
          <a:off x="0" y="1411231"/>
          <a:ext cx="469773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1D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2D range search</a:t>
          </a:r>
          <a:endParaRPr lang="zh-CN" altLang="en-US" sz="2000" kern="1200" dirty="0"/>
        </a:p>
      </dsp:txBody>
      <dsp:txXfrm>
        <a:off x="0" y="1411231"/>
        <a:ext cx="4697730" cy="686205"/>
      </dsp:txXfrm>
    </dsp:sp>
    <dsp:sp modelId="{0F9D7059-6B5A-324D-BBB2-FF4779936521}">
      <dsp:nvSpPr>
        <dsp:cNvPr id="0" name=""/>
        <dsp:cNvSpPr/>
      </dsp:nvSpPr>
      <dsp:spPr>
        <a:xfrm>
          <a:off x="0" y="2097436"/>
          <a:ext cx="4697730" cy="62361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K-D Tree</a:t>
          </a:r>
        </a:p>
      </dsp:txBody>
      <dsp:txXfrm>
        <a:off x="30442" y="2127878"/>
        <a:ext cx="4636846" cy="562726"/>
      </dsp:txXfrm>
    </dsp:sp>
    <dsp:sp modelId="{83C615D7-3F44-1542-8AB9-18060F3340FA}">
      <dsp:nvSpPr>
        <dsp:cNvPr id="0" name=""/>
        <dsp:cNvSpPr/>
      </dsp:nvSpPr>
      <dsp:spPr>
        <a:xfrm>
          <a:off x="0" y="2721046"/>
          <a:ext cx="469773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construction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exact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nearest neighbor search</a:t>
          </a:r>
          <a:endParaRPr lang="zh-CN" altLang="en-US" sz="2000" kern="1200" dirty="0"/>
        </a:p>
      </dsp:txBody>
      <dsp:txXfrm>
        <a:off x="0" y="2721046"/>
        <a:ext cx="4697730" cy="1372410"/>
      </dsp:txXfrm>
    </dsp:sp>
    <dsp:sp modelId="{27CFC81F-1429-A241-BA29-F4FAC6F69A90}">
      <dsp:nvSpPr>
        <dsp:cNvPr id="0" name=""/>
        <dsp:cNvSpPr/>
      </dsp:nvSpPr>
      <dsp:spPr>
        <a:xfrm>
          <a:off x="0" y="4093456"/>
          <a:ext cx="4697730" cy="623610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Quad Trees</a:t>
          </a:r>
        </a:p>
      </dsp:txBody>
      <dsp:txXfrm>
        <a:off x="30442" y="4123898"/>
        <a:ext cx="4636846" cy="562726"/>
      </dsp:txXfrm>
    </dsp:sp>
    <dsp:sp modelId="{AE4ADBF9-ADCC-A442-A263-E2102654DA7C}">
      <dsp:nvSpPr>
        <dsp:cNvPr id="0" name=""/>
        <dsp:cNvSpPr/>
      </dsp:nvSpPr>
      <dsp:spPr>
        <a:xfrm>
          <a:off x="0" y="4791946"/>
          <a:ext cx="4697730" cy="62361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Hierarchical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clustering</a:t>
          </a:r>
          <a:r>
            <a:rPr lang="zh-CN" altLang="en-US" sz="2600" kern="1200" dirty="0"/>
            <a:t> </a:t>
          </a:r>
          <a:r>
            <a:rPr lang="en-US" altLang="zh-CN" sz="2600" kern="1200" dirty="0"/>
            <a:t>tree</a:t>
          </a:r>
          <a:endParaRPr lang="zh-CN" altLang="en-US" sz="2600" kern="1200" dirty="0"/>
        </a:p>
      </dsp:txBody>
      <dsp:txXfrm>
        <a:off x="30442" y="4822388"/>
        <a:ext cx="4636846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89131"/>
          <a:ext cx="469773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Type</a:t>
          </a:r>
          <a:r>
            <a:rPr lang="en-US" sz="2600" kern="1200" baseline="0" dirty="0"/>
            <a:t> of Queries </a:t>
          </a:r>
          <a:endParaRPr lang="en-US" sz="2600" kern="1200" dirty="0"/>
        </a:p>
      </dsp:txBody>
      <dsp:txXfrm>
        <a:off x="30442" y="119573"/>
        <a:ext cx="4636846" cy="562726"/>
      </dsp:txXfrm>
    </dsp:sp>
    <dsp:sp modelId="{CAA1060A-F01D-234D-A5B5-15047FFE84C8}">
      <dsp:nvSpPr>
        <dsp:cNvPr id="0" name=""/>
        <dsp:cNvSpPr/>
      </dsp:nvSpPr>
      <dsp:spPr>
        <a:xfrm>
          <a:off x="0" y="787621"/>
          <a:ext cx="4697730" cy="623610"/>
        </a:xfrm>
        <a:prstGeom prst="roundRect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Range</a:t>
          </a:r>
          <a:r>
            <a:rPr lang="en-US" sz="2600" kern="1200" baseline="0" dirty="0"/>
            <a:t> Tree</a:t>
          </a:r>
          <a:endParaRPr lang="en-US" sz="2600" kern="1200" dirty="0"/>
        </a:p>
      </dsp:txBody>
      <dsp:txXfrm>
        <a:off x="30442" y="818063"/>
        <a:ext cx="4636846" cy="562726"/>
      </dsp:txXfrm>
    </dsp:sp>
    <dsp:sp modelId="{B3D4FF40-A116-F443-A12B-EBBDAC4C5921}">
      <dsp:nvSpPr>
        <dsp:cNvPr id="0" name=""/>
        <dsp:cNvSpPr/>
      </dsp:nvSpPr>
      <dsp:spPr>
        <a:xfrm>
          <a:off x="0" y="1411231"/>
          <a:ext cx="4697730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1D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2D range search</a:t>
          </a:r>
          <a:endParaRPr lang="zh-CN" altLang="en-US" sz="2000" kern="1200" dirty="0"/>
        </a:p>
      </dsp:txBody>
      <dsp:txXfrm>
        <a:off x="0" y="1411231"/>
        <a:ext cx="4697730" cy="686205"/>
      </dsp:txXfrm>
    </dsp:sp>
    <dsp:sp modelId="{0F9D7059-6B5A-324D-BBB2-FF4779936521}">
      <dsp:nvSpPr>
        <dsp:cNvPr id="0" name=""/>
        <dsp:cNvSpPr/>
      </dsp:nvSpPr>
      <dsp:spPr>
        <a:xfrm>
          <a:off x="0" y="2097436"/>
          <a:ext cx="4697730" cy="623610"/>
        </a:xfrm>
        <a:prstGeom prst="roundRect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K-D Tree</a:t>
          </a:r>
        </a:p>
      </dsp:txBody>
      <dsp:txXfrm>
        <a:off x="30442" y="2127878"/>
        <a:ext cx="4636846" cy="562726"/>
      </dsp:txXfrm>
    </dsp:sp>
    <dsp:sp modelId="{83C615D7-3F44-1542-8AB9-18060F3340FA}">
      <dsp:nvSpPr>
        <dsp:cNvPr id="0" name=""/>
        <dsp:cNvSpPr/>
      </dsp:nvSpPr>
      <dsp:spPr>
        <a:xfrm>
          <a:off x="0" y="2721046"/>
          <a:ext cx="469773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construction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exact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K-D tree range search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000" kern="1200" dirty="0"/>
            <a:t>nearest neighbor search</a:t>
          </a:r>
          <a:endParaRPr lang="zh-CN" altLang="en-US" sz="2000" kern="1200" dirty="0"/>
        </a:p>
      </dsp:txBody>
      <dsp:txXfrm>
        <a:off x="0" y="2721046"/>
        <a:ext cx="4697730" cy="1372410"/>
      </dsp:txXfrm>
    </dsp:sp>
    <dsp:sp modelId="{27CFC81F-1429-A241-BA29-F4FAC6F69A90}">
      <dsp:nvSpPr>
        <dsp:cNvPr id="0" name=""/>
        <dsp:cNvSpPr/>
      </dsp:nvSpPr>
      <dsp:spPr>
        <a:xfrm>
          <a:off x="0" y="4093456"/>
          <a:ext cx="4697730" cy="623610"/>
        </a:xfrm>
        <a:prstGeom prst="roundRect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Quad Trees</a:t>
          </a:r>
        </a:p>
      </dsp:txBody>
      <dsp:txXfrm>
        <a:off x="30442" y="4123898"/>
        <a:ext cx="4636846" cy="562726"/>
      </dsp:txXfrm>
    </dsp:sp>
    <dsp:sp modelId="{AE4ADBF9-ADCC-A442-A263-E2102654DA7C}">
      <dsp:nvSpPr>
        <dsp:cNvPr id="0" name=""/>
        <dsp:cNvSpPr/>
      </dsp:nvSpPr>
      <dsp:spPr>
        <a:xfrm>
          <a:off x="0" y="4791946"/>
          <a:ext cx="4697730" cy="623610"/>
        </a:xfrm>
        <a:prstGeom prst="roundRect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Hierarchical</a:t>
          </a:r>
          <a:r>
            <a:rPr lang="zh-CN" altLang="en-US" sz="2600" kern="1200" dirty="0"/>
            <a:t> </a:t>
          </a:r>
          <a:r>
            <a:rPr lang="en-US" altLang="zh-CN" sz="2600" kern="1200" dirty="0"/>
            <a:t>clustering</a:t>
          </a:r>
          <a:r>
            <a:rPr lang="zh-CN" altLang="en-US" sz="2600" kern="1200" dirty="0"/>
            <a:t> </a:t>
          </a:r>
          <a:r>
            <a:rPr lang="en-US" altLang="zh-CN" sz="2600" kern="1200" dirty="0"/>
            <a:t>tree</a:t>
          </a:r>
          <a:endParaRPr lang="zh-CN" altLang="en-US" sz="2600" kern="1200" dirty="0"/>
        </a:p>
      </dsp:txBody>
      <dsp:txXfrm>
        <a:off x="30442" y="4822388"/>
        <a:ext cx="463684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F9844-1362-A649-9937-2A5401B4E0BD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DC3A6-DACB-9041-9C3B-ED30939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57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9C9E4783-98AB-1A40-B38F-687B7AEB1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961E5EDB-9738-D949-8133-228B7E2D7D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AD3332B4-5183-834E-8082-78EF2CD11C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E7264CD6-28D2-9047-B569-885D49465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E2FD1A10-4838-CE45-9AAF-B4CDF7228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93BFF48F-8500-3E48-A7B7-41D86CBF0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5801521B-56BB-434B-B38E-477FB29EF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724E9D1A-F4D5-FE47-A293-061DC1E02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F0B4266C-E4A9-EC4C-94AC-249566DB4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0542E241-D25D-B446-B7F5-E4913890F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DABAEE62-4586-7244-818D-B96737BE20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73DAEF3C-1255-274E-BA80-F174EC0CF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008705D5-BC4D-8C44-AAB2-02C0973D6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6732D5ED-6762-4A47-8D77-E4789805D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95211034-C084-224B-8C73-EDB83CF5D9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D8BBF920-C243-5448-AAC6-14DEB59FA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C6C4687-488D-E14B-A383-CFC848D22F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8273F0CD-CC9A-EC44-ABC6-EDD4EF857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AFB988F8-4BD8-B541-8824-3E945E20FB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F27DF71E-48CF-3E46-BBDE-810B3355C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F52DA6E9-65CD-EB48-BF6B-BE6ACE6D53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8A4E1603-9E9B-4444-B959-EE674BF68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0AF9670F-D5BD-9045-B752-EA449B95D5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4B75D196-2650-1542-A9C6-F9A59F3BF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04CF61C5-4C40-1745-B276-03EFB5EEB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D038379F-7254-674C-BEE8-C7E6DF62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9B533E3F-C7D1-374F-AED2-512E44FF8B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9A6875C0-4E55-994E-AC8D-B94A9961E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2A8BA9EA-CAE1-7347-A088-6E39997960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CB1034F4-C2F8-684B-814C-962A75FF1C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A9E355DB-9996-D845-B50A-8B6C663BC4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92F1A8DD-4BBD-6C4B-BE70-AB9357D8A2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16E9B7B6-1F78-5B4A-A8BC-0F09EAD81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5CDF1-0CCC-2B44-97F5-904FEC2F1CC0}" type="slidenum">
              <a:rPr lang="en-US" altLang="zh-CN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BEF3B6CE-8416-C545-8384-9C566713D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2E26B196-1FB3-3948-8629-E878D46E8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352ACD5B-94FF-C44E-A58C-7CF6BD487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81F9A7-5F47-954F-9428-9E2284A6321F}" type="slidenum">
              <a:rPr lang="en-US" altLang="zh-CN">
                <a:latin typeface="Times New Roman" panose="02020603050405020304" pitchFamily="18" charset="0"/>
              </a:rPr>
              <a:pPr/>
              <a:t>35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A10161C1-C995-6E4D-B240-A6F39F25B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8975FBF9-BFFF-0343-86A5-856B0A56D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C29D5979-9D2B-3A40-AA93-2072416A9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6CEF0BAA-83C2-4B4E-9EC0-95D78DB25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8E9B3445-463D-6D44-B46D-F6281199A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0B947311-A7E3-8541-A4DE-47703D0F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2B7EC8C3-8DCA-DC40-B099-2F90CD034A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A1EABC2C-19A2-2646-BA6F-2389D1137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06D3C852-ADB5-3342-883C-A8BB4A911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7D7BED51-5DCA-DA4C-9F77-812025527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2963CE9-4CA8-4B45-8942-29B6DA9980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27A1BC23-AF07-5D4C-9771-1AA831123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1AD9103-57CE-F646-A496-1017D66A7E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1524879C-C685-D44F-A5B4-ABDE20E0A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47120F32-B9FF-7947-84B7-41B6A50AE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4A9B7E16-0BC6-6545-A1A2-4DDF85F3F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C4B68786-7FA1-BF45-9940-7C13C078DA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3AF9DCBF-303F-4E44-AC0A-D14E2B2CE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139A6570-1AEE-4947-AC57-C79DDB29B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0AA24D6E-8B4E-454E-94D9-2E03161DB5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C1E4399A-144A-6A41-91E6-2188CA35B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F361B933-1007-1B49-A2E9-F0EE5E57C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AE22F3BB-C166-F145-9271-8E0DBB26C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BAE7CB50-E473-3047-919D-7CEFEE534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BDC7865E-B461-3641-9DEA-70D4F0C27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F0C99EE-9B36-1B44-825F-755D659CC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42B33E4B-83B6-0F4B-95E2-5A53EA1B3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47EB4D26-C993-364A-A220-97653EC84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E18DD2B4-65F4-4B48-BD00-1125471027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7704893D-3BD5-2445-9F1F-CBDB9737C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2113A190-5900-7846-BBCE-5C99FE7D4A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26849C53-4D7C-5642-B1B7-5710B53B8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FB341A3A-4EE2-BF4D-9593-002D5D97F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6B03F04C-92EE-D548-9E52-AD2D46376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2A1C2796-B638-7749-AA52-D87F957D5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C7ECC800-7134-C249-AD42-4CDBBEB77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369AF506-2FB3-BF48-B5CE-A61F26F0A6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0C48EB04-BC5B-844B-8170-664C00376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D60291DD-7026-B849-97D1-E0C55E1C2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6B0C0A5E-36BC-1747-9085-8AE00628B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CE2C2DDB-64CB-554D-ACAC-3BB1573C6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85B533DD-943D-5D46-AFDD-A8BBEDF88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0F9C5623-57CA-F443-B256-565D26A96F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C1A5BD07-27BB-C544-9FB7-D99EF3AE4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CEDC16E6-04C9-3147-8CCC-4CBA9AEFA6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11CF4FEE-5897-B441-A30C-9067F2F29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11DEB85E-38D4-AB41-9311-C9495E5852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FD1CE367-DAEC-E34D-AC79-966B2DE55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>
            <a:extLst>
              <a:ext uri="{FF2B5EF4-FFF2-40B4-BE49-F238E27FC236}">
                <a16:creationId xmlns:a16="http://schemas.microsoft.com/office/drawing/2014/main" id="{155C1C4E-EAC1-B44E-9C8D-F2C3197BF1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18" tIns="48312" rIns="96618" bIns="48312" anchor="b"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C27942-046F-B248-ADB7-9F31A68EDCBA}" type="slidenum">
              <a:rPr lang="en-US" altLang="zh-CN" sz="1200">
                <a:latin typeface="Times New Roman" panose="02020603050405020304" pitchFamily="18" charset="0"/>
              </a:rPr>
              <a:pPr algn="r"/>
              <a:t>73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86371" name="Rectangle 2">
            <a:extLst>
              <a:ext uri="{FF2B5EF4-FFF2-40B4-BE49-F238E27FC236}">
                <a16:creationId xmlns:a16="http://schemas.microsoft.com/office/drawing/2014/main" id="{404CD297-9E0B-2842-90CE-63053CF562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86372" name="Rectangle 3">
            <a:extLst>
              <a:ext uri="{FF2B5EF4-FFF2-40B4-BE49-F238E27FC236}">
                <a16:creationId xmlns:a16="http://schemas.microsoft.com/office/drawing/2014/main" id="{73EB31EF-D515-7147-BBFC-2E6A0BC31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EB7F5FE4-A9A9-054D-877A-842A4C246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0BEAD83B-59DB-0D41-863F-D25873933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FD4F08FD-9F28-0144-B366-04592C2460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A344C210-2E93-2E45-856A-497A69372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A702ABD-34CB-AD49-9E39-5855EA13C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80EEF8F4-3969-3A44-BBDF-671FB5621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C704727E-EC56-084F-964A-16AFF7C88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36C9746A-FF8A-254A-813E-E5B0B1264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FABE6377-2150-EA47-A3A0-1C8CF96A5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CCE02185-02DC-1240-9FB7-2062D2050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5E4B7D1C-0389-8F4B-8C0E-3DE4AD1B99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FD3C6421-DA5E-FE4C-86BC-428C3D270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57673EAF-03EA-404D-B9F1-63B8730C52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FDBA3B8C-8D17-3442-9040-573D5E253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D948B75F-A3B0-414E-88FD-19E4A3816F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FB5F4517-CE01-3842-B5F7-6812667AD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5C971208-D2F9-3547-86E7-07B842A5A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06F08BCC-5526-F647-9A9F-ED322BBDB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EFE5CD94-1D68-A641-9579-942C2592C4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D90BF568-2234-1E46-A132-C5AF372EC1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40105A4A-F070-F749-AE88-968F6BF656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26D11699-19D7-4C47-BD72-2E6ED6A74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4C299408-DCC6-294D-869A-4C34AE6BC5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A6C02753-E567-D043-900F-2C49B8886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FD29949E-9FC8-9D4B-A2CD-4B1F5E70C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3202CBE-5A2F-9B46-AFD5-9DBCB14BD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E2F9B1E8-5C16-9041-9A57-DA48FCDCE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D029E9F8-B6A0-EE41-9E65-F3F56B9AC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324BBF42-60C5-DD4C-917E-3442EA8871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36EF2ABB-A2B1-8141-BCE2-B1BCDC7C4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5694BF5E-E472-D24F-88C8-A934D3933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08899" name="Rectangle 3">
            <a:extLst>
              <a:ext uri="{FF2B5EF4-FFF2-40B4-BE49-F238E27FC236}">
                <a16:creationId xmlns:a16="http://schemas.microsoft.com/office/drawing/2014/main" id="{DA3BAD67-8661-7F4A-AC7D-C59871847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B18E7151-CEA5-994C-BDFA-7029869A8F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18" tIns="48312" rIns="96618" bIns="48312" anchor="b"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4CA399-F9B4-FA40-AF17-3BCBD91B60BC}" type="slidenum">
              <a:rPr lang="en-US" altLang="zh-CN" sz="1200">
                <a:latin typeface="Times New Roman" panose="02020603050405020304" pitchFamily="18" charset="0"/>
              </a:rPr>
              <a:pPr algn="r"/>
              <a:t>118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1FB451A5-0AAC-FC4A-B5BA-01149BB23A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F87B2842-1451-4C48-9A53-7CE609FF1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282C7005-2F4E-C849-8FC5-E32A8529D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AE9FDC6-5B7D-DE4C-846A-B864707CB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6B1C9932-935D-C24C-A847-C7A5E87AB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0E6EB8CE-7E21-4D43-B5EE-1E723BD8D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653B53A0-7C2C-B247-9DFA-0B8DCF941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EFA80EEF-08A8-A34B-8A20-EBDB664A6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819E-8C4C-5749-A311-BF6939448091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DFF5-2232-C148-A3A6-DA278877FB73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C81D-C2C7-F047-9AAD-824AAD4A0D35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5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4372"/>
            <a:ext cx="2057400" cy="365125"/>
          </a:xfrm>
        </p:spPr>
        <p:txBody>
          <a:bodyPr/>
          <a:lstStyle/>
          <a:p>
            <a:fld id="{A15794F7-CB2B-7145-ADD9-4F4AB7E803D6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0453" y="6477118"/>
            <a:ext cx="3441939" cy="365125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2022,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77119"/>
            <a:ext cx="2057400" cy="365125"/>
          </a:xfrm>
        </p:spPr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6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18CC-92B1-6B4C-8D17-686C7465C317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54E0-06F2-7E4B-8960-346B214EC68F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7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780B-7723-7141-83F0-4F2F6591BE9D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EEFFA10-C3C8-4644-83D7-E8EDE067DC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0E93-016A-D342-A35C-CE2626DCA580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F2EA91-25E1-2B49-BD6D-FF290C22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EBB1-30FD-6B47-A19C-2DE59264A110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5973E-8E32-F448-9D9D-343F1056C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4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076-A0AE-404E-890F-8DEEAA8B4A09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518551-E48C-B24E-8B53-C84669026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6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0817-4801-5247-A2D9-12DF00C6AAF3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5986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500A1-3A89-CE47-A298-3643A8EEE48A}" type="datetime1">
              <a:rPr lang="zh-CN" altLang="en-US" smtClean="0"/>
              <a:t>2024/4/15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Algorithm design and analysis 2022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Yongcai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437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8D7B5-3E88-6742-8EE5-BD15024C6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0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quiz.com/binary-search-tree-set-2-delete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 descr="Colourful balls entering the platform">
            <a:extLst>
              <a:ext uri="{FF2B5EF4-FFF2-40B4-BE49-F238E27FC236}">
                <a16:creationId xmlns:a16="http://schemas.microsoft.com/office/drawing/2014/main" id="{7D2353CC-50AB-C84C-11F8-5024B7A01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25" b="362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10A0AF8-66ED-0F4A-A68D-EFAA5DEBA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ea typeface="宋体" panose="02010600030101010101" pitchFamily="2" charset="-122"/>
              </a:rPr>
              <a:t>Multi-dimensional Search Trees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6A25E86-C589-5B4A-9FE4-99E296468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59404"/>
            <a:ext cx="6858000" cy="10983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Yongcai</a:t>
            </a:r>
            <a:r>
              <a:rPr lang="en-US" dirty="0">
                <a:solidFill>
                  <a:srgbClr val="FFFFFF"/>
                </a:solidFill>
              </a:rPr>
              <a:t> Wang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Renmin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University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China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20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32009A6-7EC7-4F43-B7E3-C3CBA7DD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Multi-dimensional Query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B0734BC-621B-B34B-A2D7-11064B63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17638"/>
            <a:ext cx="8229600" cy="45307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In practice, queries might involve multi-dimensional keys.</a:t>
            </a:r>
          </a:p>
          <a:p>
            <a:pPr lvl="1" eaLnBrk="1" hangingPunct="1">
              <a:defRPr/>
            </a:pPr>
            <a:r>
              <a:rPr lang="en-US" b="1" dirty="0"/>
              <a:t>key=(Name, Age): </a:t>
            </a:r>
            <a:r>
              <a:rPr lang="en-US" dirty="0"/>
              <a:t>retrieve all records with </a:t>
            </a:r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Name=“George” and  “50 &lt;= Age &lt;= 70”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B0C3-8594-1F46-97E8-852BBE9DB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E1FF07-C69B-5F45-9E85-B45CF8AEA529}" type="slidenum">
              <a:rPr lang="en-US" altLang="en-US"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11269" name="Group 7">
            <a:extLst>
              <a:ext uri="{FF2B5EF4-FFF2-40B4-BE49-F238E27FC236}">
                <a16:creationId xmlns:a16="http://schemas.microsoft.com/office/drawing/2014/main" id="{60E73580-91AE-0B41-95F2-3356163D6505}"/>
              </a:ext>
            </a:extLst>
          </p:cNvPr>
          <p:cNvGrpSpPr>
            <a:grpSpLocks/>
          </p:cNvGrpSpPr>
          <p:nvPr/>
        </p:nvGrpSpPr>
        <p:grpSpPr bwMode="auto">
          <a:xfrm>
            <a:off x="1511300" y="4206875"/>
            <a:ext cx="5727700" cy="742950"/>
            <a:chOff x="1771318" y="3536950"/>
            <a:chExt cx="5728363" cy="742950"/>
          </a:xfrm>
        </p:grpSpPr>
        <p:grpSp>
          <p:nvGrpSpPr>
            <p:cNvPr id="11270" name="Group 8">
              <a:extLst>
                <a:ext uri="{FF2B5EF4-FFF2-40B4-BE49-F238E27FC236}">
                  <a16:creationId xmlns:a16="http://schemas.microsoft.com/office/drawing/2014/main" id="{6704D8D0-0C67-4F45-AE89-4ED79E2DF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700" y="3536950"/>
              <a:ext cx="5435600" cy="742950"/>
              <a:chOff x="2057400" y="3067050"/>
              <a:chExt cx="5435600" cy="7429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A28E5B-0118-2D4B-A71E-C2AA3BDAB08A}"/>
                  </a:ext>
                </a:extLst>
              </p:cNvPr>
              <p:cNvSpPr/>
              <p:nvPr/>
            </p:nvSpPr>
            <p:spPr>
              <a:xfrm>
                <a:off x="2057085" y="3086100"/>
                <a:ext cx="5436229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3B03A53-347F-CD4C-AD5E-4768F9BA2DE8}"/>
                  </a:ext>
                </a:extLst>
              </p:cNvPr>
              <p:cNvCxnSpPr/>
              <p:nvPr/>
            </p:nvCxnSpPr>
            <p:spPr>
              <a:xfrm flipH="1">
                <a:off x="2768367" y="30861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FC5A191-A4C7-044D-B89E-765F76CE9A59}"/>
                  </a:ext>
                </a:extLst>
              </p:cNvPr>
              <p:cNvCxnSpPr/>
              <p:nvPr/>
            </p:nvCxnSpPr>
            <p:spPr>
              <a:xfrm flipH="1">
                <a:off x="3809888" y="31115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37C6053-9381-3240-BBD6-8D5F36E641C4}"/>
                  </a:ext>
                </a:extLst>
              </p:cNvPr>
              <p:cNvCxnSpPr/>
              <p:nvPr/>
            </p:nvCxnSpPr>
            <p:spPr>
              <a:xfrm flipH="1">
                <a:off x="4635483" y="30797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D3F971D-41C0-974F-9384-BDEB2E1B1FFF}"/>
                  </a:ext>
                </a:extLst>
              </p:cNvPr>
              <p:cNvCxnSpPr/>
              <p:nvPr/>
            </p:nvCxnSpPr>
            <p:spPr>
              <a:xfrm flipH="1">
                <a:off x="5702407" y="30670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71" name="Rectangle 9">
              <a:extLst>
                <a:ext uri="{FF2B5EF4-FFF2-40B4-BE49-F238E27FC236}">
                  <a16:creationId xmlns:a16="http://schemas.microsoft.com/office/drawing/2014/main" id="{021A68D4-4C0F-B44B-8200-1F2F509B3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318" y="3652678"/>
              <a:ext cx="572836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/>
              <a:r>
                <a:rPr lang="en-US" altLang="zh-CN" sz="2600">
                  <a:ea typeface="宋体" panose="02010600030101010101" pitchFamily="2" charset="-122"/>
                </a:rPr>
                <a:t>ID  Name  Age  Salary  #Children   </a:t>
              </a:r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EC380B3-844D-294E-8DB2-D37FFDA8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5D0538-68E6-614C-A5AE-8E4A9EFE1E8E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of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node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2DE9C-EAED-FD42-A47B-529C3AEA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1815692"/>
            <a:ext cx="8890000" cy="4597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46E937-B2AB-0F44-A301-171514A2BE54}"/>
              </a:ext>
            </a:extLst>
          </p:cNvPr>
          <p:cNvSpPr txBox="1"/>
          <p:nvPr/>
        </p:nvSpPr>
        <p:spPr>
          <a:xfrm>
            <a:off x="731520" y="1341857"/>
            <a:ext cx="724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这样无需存储</a:t>
            </a:r>
            <a:r>
              <a:rPr lang="zh-CN" altLang="en-US" b="1" dirty="0"/>
              <a:t>，而是可以</a:t>
            </a:r>
            <a:r>
              <a:rPr lang="zh-CN" altLang="en-US" b="1" dirty="0">
                <a:solidFill>
                  <a:srgbClr val="C00000"/>
                </a:solidFill>
              </a:rPr>
              <a:t>在线遍历节点的时候，实时计算节点的</a:t>
            </a:r>
            <a:r>
              <a:rPr lang="en-US" altLang="zh-CN" b="1" dirty="0">
                <a:solidFill>
                  <a:srgbClr val="C00000"/>
                </a:solidFill>
              </a:rPr>
              <a:t>region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11974FE-04D8-AF4E-982F-889048D35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79ABE-59B6-E640-A665-87E7171C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125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E4E03F7-7F6C-4A4F-ADAD-B9A8D92724EF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493D8A-2EFD-2C41-B134-BE6E9EC8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65" y="288609"/>
            <a:ext cx="3330460" cy="29069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E3EE902-54D3-2243-BBFA-9DD68F5DA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214"/>
          <a:stretch/>
        </p:blipFill>
        <p:spPr>
          <a:xfrm>
            <a:off x="671823" y="1859022"/>
            <a:ext cx="3924300" cy="377183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2BAF99CF-74F0-7343-A70E-BB895F82E342}"/>
              </a:ext>
            </a:extLst>
          </p:cNvPr>
          <p:cNvGrpSpPr/>
          <p:nvPr/>
        </p:nvGrpSpPr>
        <p:grpSpPr>
          <a:xfrm>
            <a:off x="5377459" y="3195542"/>
            <a:ext cx="3472166" cy="3310670"/>
            <a:chOff x="5377459" y="3195542"/>
            <a:chExt cx="3472166" cy="331067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83A5CEF-F7D1-7D47-89EE-313028936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459" y="3195542"/>
              <a:ext cx="3472166" cy="3310670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55CCAE8-E802-4046-A91D-A089F8B75D18}"/>
                </a:ext>
              </a:extLst>
            </p:cNvPr>
            <p:cNvSpPr/>
            <p:nvPr/>
          </p:nvSpPr>
          <p:spPr>
            <a:xfrm>
              <a:off x="5805978" y="4248516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0A8DB54-E490-C94F-B849-8431802E78A3}"/>
                </a:ext>
              </a:extLst>
            </p:cNvPr>
            <p:cNvSpPr/>
            <p:nvPr/>
          </p:nvSpPr>
          <p:spPr>
            <a:xfrm>
              <a:off x="6132549" y="378260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E92F8E7-0A60-5840-B222-34A2CF178A1D}"/>
                </a:ext>
              </a:extLst>
            </p:cNvPr>
            <p:cNvSpPr/>
            <p:nvPr/>
          </p:nvSpPr>
          <p:spPr>
            <a:xfrm>
              <a:off x="7073626" y="335047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CBDC3CE-40DF-CB41-9D0F-B3FB0F4EF115}"/>
                </a:ext>
              </a:extLst>
            </p:cNvPr>
            <p:cNvSpPr/>
            <p:nvPr/>
          </p:nvSpPr>
          <p:spPr>
            <a:xfrm>
              <a:off x="7556400" y="4248516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E31A691-7398-B948-976B-BE4851D2CF74}"/>
                </a:ext>
              </a:extLst>
            </p:cNvPr>
            <p:cNvSpPr/>
            <p:nvPr/>
          </p:nvSpPr>
          <p:spPr>
            <a:xfrm>
              <a:off x="7251423" y="4721685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A254863-C357-E342-9756-A49337256A96}"/>
                </a:ext>
              </a:extLst>
            </p:cNvPr>
            <p:cNvSpPr/>
            <p:nvPr/>
          </p:nvSpPr>
          <p:spPr>
            <a:xfrm>
              <a:off x="7869909" y="3782607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0C118-A7D7-B346-BD67-7AF44040B925}"/>
                </a:ext>
              </a:extLst>
            </p:cNvPr>
            <p:cNvSpPr/>
            <p:nvPr/>
          </p:nvSpPr>
          <p:spPr>
            <a:xfrm>
              <a:off x="8163096" y="4257225"/>
              <a:ext cx="217714" cy="2235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0851D02-AC5A-A24E-9066-945C8B5C7E01}"/>
                </a:ext>
              </a:extLst>
            </p:cNvPr>
            <p:cNvSpPr/>
            <p:nvPr/>
          </p:nvSpPr>
          <p:spPr>
            <a:xfrm>
              <a:off x="5996435" y="4739103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9F8061E-16F5-2D4B-84CE-6D28CD1664C4}"/>
                </a:ext>
              </a:extLst>
            </p:cNvPr>
            <p:cNvSpPr/>
            <p:nvPr/>
          </p:nvSpPr>
          <p:spPr>
            <a:xfrm>
              <a:off x="6918798" y="5182428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6CAE2FA-18BA-A148-9BF8-29F2A48784B2}"/>
                </a:ext>
              </a:extLst>
            </p:cNvPr>
            <p:cNvSpPr/>
            <p:nvPr/>
          </p:nvSpPr>
          <p:spPr>
            <a:xfrm>
              <a:off x="7738552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E1B6030-0741-AF4C-93CC-814261CF2836}"/>
                </a:ext>
              </a:extLst>
            </p:cNvPr>
            <p:cNvSpPr/>
            <p:nvPr/>
          </p:nvSpPr>
          <p:spPr>
            <a:xfrm>
              <a:off x="8034094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096A8B9-BC74-204E-A351-6E4009F96358}"/>
                </a:ext>
              </a:extLst>
            </p:cNvPr>
            <p:cNvSpPr/>
            <p:nvPr/>
          </p:nvSpPr>
          <p:spPr>
            <a:xfrm>
              <a:off x="8354683" y="4721685"/>
              <a:ext cx="194744" cy="223548"/>
            </a:xfrm>
            <a:prstGeom prst="rect">
              <a:avLst/>
            </a:prstGeom>
            <a:solidFill>
              <a:srgbClr val="A6A6A6">
                <a:alpha val="2470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8ADDD0B-12A0-6343-AB0A-06DF0B594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5" b="55338"/>
          <a:stretch/>
        </p:blipFill>
        <p:spPr>
          <a:xfrm>
            <a:off x="788322" y="2281646"/>
            <a:ext cx="3924300" cy="10688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42F7B2-D3A7-0140-99F5-23E922DE2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51" b="32365"/>
          <a:stretch/>
        </p:blipFill>
        <p:spPr>
          <a:xfrm>
            <a:off x="738888" y="3395918"/>
            <a:ext cx="3924300" cy="72281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53D0B88-4E0B-C44A-95A9-E8A9A5A6A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27"/>
          <a:stretch/>
        </p:blipFill>
        <p:spPr>
          <a:xfrm>
            <a:off x="733713" y="4296794"/>
            <a:ext cx="3924300" cy="981649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2BAF82-296E-0F40-83E4-B20F7343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84117-C76B-4B40-8A9E-665C212F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6640FB-45E0-BB4B-B9D6-149C7376F93D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F1AAB-77A2-D64C-B764-A489C587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17600"/>
            <a:ext cx="8191500" cy="4622800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FF1861-E15E-244F-90BC-28C19DA4E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5848D-2316-0F4C-85B5-D986A223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72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077B32-C90D-7143-B9B0-52E0CE45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958850"/>
            <a:ext cx="8407400" cy="4940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C040C-9B28-EE4A-99A6-3A7BC4754209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1E86C-5863-E94D-95C3-BD81449AA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14F46-4BE9-3A4F-A039-003AAEEA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0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3CD0F5-A8ED-7740-97DC-F59291F0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080770"/>
            <a:ext cx="8813800" cy="4940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9F962-4885-D64A-8EBA-C6519B0152CF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92E561-7D0A-E841-93B5-566DDB73B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15FBE6-C40D-DB4B-B948-BA542025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400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0C6F81-D7A0-5246-98B3-316001A8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31686"/>
            <a:ext cx="9093200" cy="497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52147D-973A-004D-B465-72E0D0F87DA8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A3DC83-1D08-B141-B784-2EB88A1DE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320AA7-8279-D543-ABE6-F24ABDF8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80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749B7C-5281-1241-8F1E-BD686B5B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39800"/>
            <a:ext cx="9093200" cy="497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4EC171-99B5-B84F-B0D1-B62F60BFEDBE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B4C919-3DC2-D646-AA57-8BC48F1FF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6ACD92-AB70-3949-B92E-0D2A6D6A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6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5B6A693-1096-7248-AA65-AEACFA2D0190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Search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in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0AF673-3B72-1748-9D30-4A5AC4FC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988" y="1773665"/>
            <a:ext cx="3472166" cy="331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52D417-A6A4-D240-871C-2EA7EEA5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8" y="1651308"/>
            <a:ext cx="4204277" cy="366962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A5CDB52-15FE-3848-867A-BF0183E476A9}"/>
              </a:ext>
            </a:extLst>
          </p:cNvPr>
          <p:cNvSpPr/>
          <p:nvPr/>
        </p:nvSpPr>
        <p:spPr>
          <a:xfrm>
            <a:off x="5520507" y="2826639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4822851-0392-3549-B55C-4C1D9D0512DB}"/>
              </a:ext>
            </a:extLst>
          </p:cNvPr>
          <p:cNvSpPr/>
          <p:nvPr/>
        </p:nvSpPr>
        <p:spPr>
          <a:xfrm>
            <a:off x="5847078" y="2360730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8A2522B-A687-304A-B538-6A92B213BF8E}"/>
              </a:ext>
            </a:extLst>
          </p:cNvPr>
          <p:cNvSpPr/>
          <p:nvPr/>
        </p:nvSpPr>
        <p:spPr>
          <a:xfrm>
            <a:off x="6788155" y="1928600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3458098-4FAB-A84B-BB94-CA06FE2350B4}"/>
              </a:ext>
            </a:extLst>
          </p:cNvPr>
          <p:cNvSpPr/>
          <p:nvPr/>
        </p:nvSpPr>
        <p:spPr>
          <a:xfrm>
            <a:off x="7270929" y="2826639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CB98CC3-0899-BA49-820F-A8312C6289D2}"/>
              </a:ext>
            </a:extLst>
          </p:cNvPr>
          <p:cNvSpPr/>
          <p:nvPr/>
        </p:nvSpPr>
        <p:spPr>
          <a:xfrm>
            <a:off x="6965952" y="3299808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F4E007-001A-3944-8547-33B1A6DF196B}"/>
              </a:ext>
            </a:extLst>
          </p:cNvPr>
          <p:cNvSpPr/>
          <p:nvPr/>
        </p:nvSpPr>
        <p:spPr>
          <a:xfrm>
            <a:off x="7584438" y="2360730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FC8431E-41A4-5147-A56B-584A4F1DF0E3}"/>
              </a:ext>
            </a:extLst>
          </p:cNvPr>
          <p:cNvSpPr/>
          <p:nvPr/>
        </p:nvSpPr>
        <p:spPr>
          <a:xfrm>
            <a:off x="7877625" y="2835348"/>
            <a:ext cx="217714" cy="22354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9553C-E837-A549-8326-692FA1A3B517}"/>
              </a:ext>
            </a:extLst>
          </p:cNvPr>
          <p:cNvSpPr/>
          <p:nvPr/>
        </p:nvSpPr>
        <p:spPr>
          <a:xfrm>
            <a:off x="5710964" y="3317226"/>
            <a:ext cx="194744" cy="223548"/>
          </a:xfrm>
          <a:prstGeom prst="rect">
            <a:avLst/>
          </a:prstGeom>
          <a:solidFill>
            <a:srgbClr val="A6A6A6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9A728E-9783-DF43-802F-15671E48073C}"/>
              </a:ext>
            </a:extLst>
          </p:cNvPr>
          <p:cNvSpPr/>
          <p:nvPr/>
        </p:nvSpPr>
        <p:spPr>
          <a:xfrm>
            <a:off x="6633327" y="3760551"/>
            <a:ext cx="194744" cy="223548"/>
          </a:xfrm>
          <a:prstGeom prst="rect">
            <a:avLst/>
          </a:prstGeom>
          <a:solidFill>
            <a:srgbClr val="A6A6A6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F629D8-18DD-B64E-9FFD-4C89E5451826}"/>
              </a:ext>
            </a:extLst>
          </p:cNvPr>
          <p:cNvSpPr/>
          <p:nvPr/>
        </p:nvSpPr>
        <p:spPr>
          <a:xfrm>
            <a:off x="7453081" y="3299808"/>
            <a:ext cx="194744" cy="223548"/>
          </a:xfrm>
          <a:prstGeom prst="rect">
            <a:avLst/>
          </a:prstGeom>
          <a:solidFill>
            <a:srgbClr val="A6A6A6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6E38EE-989D-C940-879F-76714C4A524D}"/>
              </a:ext>
            </a:extLst>
          </p:cNvPr>
          <p:cNvSpPr/>
          <p:nvPr/>
        </p:nvSpPr>
        <p:spPr>
          <a:xfrm>
            <a:off x="7748623" y="3299808"/>
            <a:ext cx="194744" cy="223548"/>
          </a:xfrm>
          <a:prstGeom prst="rect">
            <a:avLst/>
          </a:prstGeom>
          <a:solidFill>
            <a:srgbClr val="A6A6A6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983D06-D924-414E-9569-B19FCC7D1186}"/>
              </a:ext>
            </a:extLst>
          </p:cNvPr>
          <p:cNvSpPr/>
          <p:nvPr/>
        </p:nvSpPr>
        <p:spPr>
          <a:xfrm>
            <a:off x="8069212" y="3299808"/>
            <a:ext cx="194744" cy="223548"/>
          </a:xfrm>
          <a:prstGeom prst="rect">
            <a:avLst/>
          </a:prstGeom>
          <a:solidFill>
            <a:srgbClr val="A6A6A6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EB039BC-8FE8-6640-8FF1-E217AEE8391D}"/>
              </a:ext>
            </a:extLst>
          </p:cNvPr>
          <p:cNvSpPr txBox="1"/>
          <p:nvPr/>
        </p:nvSpPr>
        <p:spPr>
          <a:xfrm>
            <a:off x="2256071" y="56014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Range of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#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lies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within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the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query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range. The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whole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subtree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rooted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at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#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reported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C823718-2121-024E-850B-E3369D573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B07DCC2-2471-514E-ADEA-C5FBC844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21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239FC4F-461A-C941-B282-C73167EEA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369" y="0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Trees – Range Search</a:t>
            </a:r>
          </a:p>
        </p:txBody>
      </p:sp>
      <p:grpSp>
        <p:nvGrpSpPr>
          <p:cNvPr id="88068" name="Group 6">
            <a:extLst>
              <a:ext uri="{FF2B5EF4-FFF2-40B4-BE49-F238E27FC236}">
                <a16:creationId xmlns:a16="http://schemas.microsoft.com/office/drawing/2014/main" id="{B173B9BE-66CF-B14F-8CCF-3C05E55CC7DB}"/>
              </a:ext>
            </a:extLst>
          </p:cNvPr>
          <p:cNvGrpSpPr>
            <a:grpSpLocks/>
          </p:cNvGrpSpPr>
          <p:nvPr/>
        </p:nvGrpSpPr>
        <p:grpSpPr bwMode="auto">
          <a:xfrm>
            <a:off x="5513887" y="1976997"/>
            <a:ext cx="2892425" cy="3238500"/>
            <a:chOff x="6188075" y="966788"/>
            <a:chExt cx="2498725" cy="2667000"/>
          </a:xfrm>
        </p:grpSpPr>
        <p:pic>
          <p:nvPicPr>
            <p:cNvPr id="88071" name="Picture 4">
              <a:extLst>
                <a:ext uri="{FF2B5EF4-FFF2-40B4-BE49-F238E27FC236}">
                  <a16:creationId xmlns:a16="http://schemas.microsoft.com/office/drawing/2014/main" id="{B41AF892-5127-AD4C-AB9A-A2BC5CFA5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146"/>
            <a:stretch>
              <a:fillRect/>
            </a:stretch>
          </p:blipFill>
          <p:spPr bwMode="auto">
            <a:xfrm>
              <a:off x="6188075" y="966788"/>
              <a:ext cx="2498725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72" name="Rectangle 8">
              <a:extLst>
                <a:ext uri="{FF2B5EF4-FFF2-40B4-BE49-F238E27FC236}">
                  <a16:creationId xmlns:a16="http://schemas.microsoft.com/office/drawing/2014/main" id="{AE78BA49-2B52-0348-BB2A-8B72CDF2B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9900" y="1828800"/>
              <a:ext cx="1473200" cy="1068388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88069" name="TextBox 1">
            <a:extLst>
              <a:ext uri="{FF2B5EF4-FFF2-40B4-BE49-F238E27FC236}">
                <a16:creationId xmlns:a16="http://schemas.microsoft.com/office/drawing/2014/main" id="{80F7A96C-8926-F448-9C89-1D22D007E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975" y="1497572"/>
            <a:ext cx="1416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query range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23C61D-2338-6743-80B6-039846691AA7}"/>
              </a:ext>
            </a:extLst>
          </p:cNvPr>
          <p:cNvCxnSpPr/>
          <p:nvPr/>
        </p:nvCxnSpPr>
        <p:spPr>
          <a:xfrm>
            <a:off x="6717212" y="1865872"/>
            <a:ext cx="242888" cy="1184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7C40C47-0E2D-9244-9A54-4CA5BC47F3B4}"/>
              </a:ext>
            </a:extLst>
          </p:cNvPr>
          <p:cNvSpPr txBox="1"/>
          <p:nvPr/>
        </p:nvSpPr>
        <p:spPr>
          <a:xfrm>
            <a:off x="561702" y="1804988"/>
            <a:ext cx="4572000" cy="358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宋体" panose="02010600030101010101" pitchFamily="2" charset="-122"/>
              </a:rPr>
              <a:t>Need only search nodes whose region intersects query region.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Report all points in subtrees whose regions are 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entirely contained in query range.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If a region is 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partially contained in the query range</a:t>
            </a:r>
            <a:r>
              <a:rPr lang="zh-CN" altLang="en-US" sz="2400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then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recursively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query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the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subtrees.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600" dirty="0">
              <a:ea typeface="宋体" panose="02010600030101010101" pitchFamily="2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DBC45B4-CF5F-414F-ACB0-1C488FF2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B05EA4-CBF1-F142-B167-948AB012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4A98DDF1-6E88-504C-B3A8-DF2AAD7F8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1280"/>
            <a:ext cx="7886700" cy="1325563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Example – Range Search</a:t>
            </a:r>
            <a:endParaRPr lang="en-US" altLang="zh-CN" sz="3800" dirty="0">
              <a:ea typeface="宋体" panose="02010600030101010101" pitchFamily="2" charset="-122"/>
            </a:endParaRP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217439B-AE20-A143-8D7A-78CA04F2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33900"/>
            <a:ext cx="79025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All other nodes visited (i.e., gray) correspond to regions  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that are only partially inside the query rectangle. 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	- Report points p</a:t>
            </a:r>
            <a:r>
              <a:rPr lang="en-US" altLang="zh-CN" sz="2400" baseline="-25000" dirty="0">
                <a:ea typeface="宋体" panose="02010600030101010101" pitchFamily="2" charset="-122"/>
              </a:rPr>
              <a:t>6</a:t>
            </a:r>
            <a:r>
              <a:rPr lang="en-US" altLang="zh-CN" sz="2400" dirty="0">
                <a:ea typeface="宋体" panose="02010600030101010101" pitchFamily="2" charset="-122"/>
              </a:rPr>
              <a:t> and p</a:t>
            </a:r>
            <a:r>
              <a:rPr lang="en-US" altLang="zh-CN" sz="2400" baseline="-25000" dirty="0">
                <a:ea typeface="宋体" panose="02010600030101010101" pitchFamily="2" charset="-122"/>
              </a:rPr>
              <a:t>11</a:t>
            </a:r>
            <a:r>
              <a:rPr lang="en-US" altLang="zh-CN" sz="2400" dirty="0">
                <a:ea typeface="宋体" panose="02010600030101010101" pitchFamily="2" charset="-122"/>
              </a:rPr>
              <a:t> only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	- Do not report points p</a:t>
            </a:r>
            <a:r>
              <a:rPr lang="en-US" altLang="zh-CN" sz="2400" baseline="-25000" dirty="0"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ea typeface="宋体" panose="02010600030101010101" pitchFamily="2" charset="-122"/>
              </a:rPr>
              <a:t>, p</a:t>
            </a:r>
            <a:r>
              <a:rPr lang="en-US" altLang="zh-CN" sz="2400" baseline="-25000" dirty="0">
                <a:ea typeface="宋体" panose="02010600030101010101" pitchFamily="2" charset="-122"/>
              </a:rPr>
              <a:t>12</a:t>
            </a:r>
            <a:r>
              <a:rPr lang="en-US" altLang="zh-CN" sz="2400" dirty="0">
                <a:ea typeface="宋体" panose="02010600030101010101" pitchFamily="2" charset="-122"/>
              </a:rPr>
              <a:t> and p</a:t>
            </a:r>
            <a:r>
              <a:rPr lang="en-US" altLang="zh-CN" sz="2400" baseline="-25000" dirty="0">
                <a:ea typeface="宋体" panose="02010600030101010101" pitchFamily="2" charset="-122"/>
              </a:rPr>
              <a:t>13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91140" name="Picture 4">
            <a:extLst>
              <a:ext uri="{FF2B5EF4-FFF2-40B4-BE49-F238E27FC236}">
                <a16:creationId xmlns:a16="http://schemas.microsoft.com/office/drawing/2014/main" id="{064763D5-845A-5143-B1EE-B0F3BD0B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9" y="1291908"/>
            <a:ext cx="5705475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F440574-6661-5545-9FF6-AFAA92D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F00740-01C3-A942-A308-1A37E528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72EC6927-29FF-4F43-97EA-9AB16271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32825" cy="1139825"/>
          </a:xfrm>
        </p:spPr>
        <p:txBody>
          <a:bodyPr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Nearest Neighbor Query in High Dimensions</a:t>
            </a:r>
          </a:p>
        </p:txBody>
      </p:sp>
      <p:sp>
        <p:nvSpPr>
          <p:cNvPr id="4100" name="Content Placeholder 2">
            <a:extLst>
              <a:ext uri="{FF2B5EF4-FFF2-40B4-BE49-F238E27FC236}">
                <a16:creationId xmlns:a16="http://schemas.microsoft.com/office/drawing/2014/main" id="{C2D0F6EF-85A2-BE49-A6DD-6DF82170F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17638"/>
            <a:ext cx="8229600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Very important and practical problem! </a:t>
            </a:r>
          </a:p>
          <a:p>
            <a:pPr lvl="1" eaLnBrk="1" hangingPunct="1">
              <a:defRPr/>
            </a:pPr>
            <a:r>
              <a:rPr lang="en-US" dirty="0"/>
              <a:t>Image retrieval</a:t>
            </a:r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6662-2C6A-8141-B0B3-57C1C69A2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71EC32-FC8E-394B-959A-17E1331B3335}" type="slidenum">
              <a:rPr lang="en-US" altLang="en-US"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2293" name="Picture 4" descr="C:\Documents and Settings\xgfeng\Desktop\1.jpg">
            <a:extLst>
              <a:ext uri="{FF2B5EF4-FFF2-40B4-BE49-F238E27FC236}">
                <a16:creationId xmlns:a16="http://schemas.microsoft.com/office/drawing/2014/main" id="{8D2CD988-31F8-6C4F-A0CA-B1E3FC05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789238"/>
            <a:ext cx="4202112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 descr="C:\Documents and Settings\xgfeng\Desktop\1.jpg">
            <a:extLst>
              <a:ext uri="{FF2B5EF4-FFF2-40B4-BE49-F238E27FC236}">
                <a16:creationId xmlns:a16="http://schemas.microsoft.com/office/drawing/2014/main" id="{9F21A2AC-AD4E-AB49-8F79-B5621CFB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7" t="59734" r="64035" b="27893"/>
          <a:stretch>
            <a:fillRect/>
          </a:stretch>
        </p:blipFill>
        <p:spPr bwMode="auto">
          <a:xfrm>
            <a:off x="625475" y="3949700"/>
            <a:ext cx="330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1">
            <a:extLst>
              <a:ext uri="{FF2B5EF4-FFF2-40B4-BE49-F238E27FC236}">
                <a16:creationId xmlns:a16="http://schemas.microsoft.com/office/drawing/2014/main" id="{A1A8B7B6-CBB1-D44A-A3C5-39BF9C62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4646613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(f</a:t>
            </a:r>
            <a:r>
              <a:rPr lang="en-US" altLang="zh-CN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,f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, .., f</a:t>
            </a:r>
            <a:r>
              <a:rPr lang="en-US" altLang="zh-CN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A63D917-8A06-CF46-BB60-E077B889B682}"/>
              </a:ext>
            </a:extLst>
          </p:cNvPr>
          <p:cNvSpPr/>
          <p:nvPr/>
        </p:nvSpPr>
        <p:spPr>
          <a:xfrm>
            <a:off x="1176338" y="4041775"/>
            <a:ext cx="550862" cy="18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FC001A1-02AD-624F-9EE2-267864FD71B3}"/>
              </a:ext>
            </a:extLst>
          </p:cNvPr>
          <p:cNvSpPr/>
          <p:nvPr/>
        </p:nvSpPr>
        <p:spPr>
          <a:xfrm>
            <a:off x="6429375" y="4133850"/>
            <a:ext cx="552450" cy="18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8" name="TextBox 20">
            <a:extLst>
              <a:ext uri="{FF2B5EF4-FFF2-40B4-BE49-F238E27FC236}">
                <a16:creationId xmlns:a16="http://schemas.microsoft.com/office/drawing/2014/main" id="{CA4C1569-5E47-414A-82E9-98A050385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1825" y="3852863"/>
            <a:ext cx="2108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find N closest 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matches (i.e., N 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nearest neighbors)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4A3C29C-0E92-1A40-AAC1-3DCC68E0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692C4-1AD3-B444-A821-97EB55BB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/>
          <a:lstStyle/>
          <a:p>
            <a:r>
              <a:rPr lang="fr-FR" altLang="zh-CN" dirty="0" err="1"/>
              <a:t>Query</a:t>
            </a:r>
            <a:r>
              <a:rPr lang="fr-FR" altLang="zh-CN" dirty="0"/>
              <a:t> a </a:t>
            </a:r>
            <a:r>
              <a:rPr lang="fr-FR" altLang="zh-CN" dirty="0" err="1"/>
              <a:t>K-d</a:t>
            </a:r>
            <a:r>
              <a:rPr lang="fr-FR" altLang="zh-CN" dirty="0"/>
              <a:t> </a:t>
            </a:r>
            <a:r>
              <a:rPr lang="fr-FR" altLang="zh-CN" dirty="0" err="1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26255-A2F2-7242-9DD5-9673FE169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2709"/>
            <a:ext cx="7886700" cy="4644254"/>
          </a:xfrm>
        </p:spPr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r>
              <a:rPr lang="fr-FR" altLang="zh-CN" dirty="0" err="1"/>
              <a:t>Query</a:t>
            </a:r>
            <a:r>
              <a:rPr lang="fr-FR" altLang="zh-CN" dirty="0"/>
              <a:t>(</a:t>
            </a:r>
            <a:r>
              <a:rPr lang="fr-FR" altLang="zh-CN" dirty="0" err="1"/>
              <a:t>t,r</a:t>
            </a:r>
            <a:r>
              <a:rPr lang="fr-FR" altLang="zh-CN" dirty="0"/>
              <a:t>)</a:t>
            </a:r>
            <a:r>
              <a:rPr lang="zh-CN" altLang="en-US" dirty="0"/>
              <a:t> </a:t>
            </a:r>
            <a:r>
              <a:rPr lang="fr-FR" altLang="zh-CN" dirty="0" err="1"/>
              <a:t>is</a:t>
            </a:r>
            <a:r>
              <a:rPr lang="zh-CN" altLang="en-US" dirty="0"/>
              <a:t> </a:t>
            </a:r>
            <a:r>
              <a:rPr lang="fr-FR" altLang="zh-CN" dirty="0" err="1"/>
              <a:t>called</a:t>
            </a:r>
            <a:r>
              <a:rPr lang="zh-CN" altLang="en-US" dirty="0"/>
              <a:t> </a:t>
            </a:r>
            <a:r>
              <a:rPr lang="fr-FR" altLang="zh-CN" dirty="0"/>
              <a:t>if</a:t>
            </a:r>
            <a:r>
              <a:rPr lang="zh-CN" altLang="en-US" dirty="0"/>
              <a:t> </a:t>
            </a:r>
            <a:r>
              <a:rPr lang="fr-FR" altLang="zh-CN" dirty="0"/>
              <a:t>t’s</a:t>
            </a:r>
            <a:r>
              <a:rPr lang="zh-CN" altLang="en-US" dirty="0"/>
              <a:t> </a:t>
            </a:r>
            <a:r>
              <a:rPr lang="fr-FR" altLang="zh-CN" dirty="0" err="1"/>
              <a:t>parent’s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fr-FR" altLang="zh-CN" dirty="0" err="1"/>
              <a:t>intersects</a:t>
            </a:r>
            <a:r>
              <a:rPr lang="fr-FR" altLang="zh-CN" dirty="0"/>
              <a:t> (but </a:t>
            </a:r>
            <a:r>
              <a:rPr lang="fr-FR" altLang="zh-CN" dirty="0" err="1"/>
              <a:t>does</a:t>
            </a:r>
            <a:r>
              <a:rPr lang="fr-FR" altLang="zh-CN" dirty="0"/>
              <a:t> not lie </a:t>
            </a:r>
            <a:r>
              <a:rPr lang="fr-FR" altLang="zh-CN" dirty="0" err="1"/>
              <a:t>inside</a:t>
            </a:r>
            <a:r>
              <a:rPr lang="fr-FR" altLang="zh-CN" dirty="0"/>
              <a:t>) r</a:t>
            </a:r>
          </a:p>
          <a:p>
            <a:endParaRPr lang="fr-FR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6A6A3-C959-484B-8715-037D1156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69805"/>
            <a:ext cx="5130800" cy="3670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EAB86D-E1AD-BB4B-899B-4BBAACB6436D}"/>
              </a:ext>
            </a:extLst>
          </p:cNvPr>
          <p:cNvSpPr txBox="1"/>
          <p:nvPr/>
        </p:nvSpPr>
        <p:spPr>
          <a:xfrm>
            <a:off x="5926908" y="4401961"/>
            <a:ext cx="2420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Such</a:t>
            </a:r>
            <a:r>
              <a:rPr lang="zh-CN" altLang="en-US" sz="2000" dirty="0"/>
              <a:t> </a:t>
            </a:r>
            <a:r>
              <a:rPr lang="en-US" altLang="zh-CN" sz="2000" dirty="0"/>
              <a:t>region</a:t>
            </a:r>
            <a:r>
              <a:rPr lang="zh-CN" altLang="en-US" sz="2000" dirty="0"/>
              <a:t> </a:t>
            </a:r>
            <a:r>
              <a:rPr lang="en-US" altLang="zh-CN" sz="2000" dirty="0"/>
              <a:t>must</a:t>
            </a:r>
            <a:r>
              <a:rPr lang="zh-CN" altLang="en-US" sz="2000" dirty="0"/>
              <a:t> </a:t>
            </a:r>
            <a:r>
              <a:rPr lang="en-US" altLang="zh-CN" sz="2000" dirty="0"/>
              <a:t>contain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border</a:t>
            </a:r>
            <a:r>
              <a:rPr lang="zh-CN" altLang="en-US" sz="2000" dirty="0"/>
              <a:t> </a:t>
            </a:r>
            <a:r>
              <a:rPr lang="en-US" altLang="zh-CN" sz="2000" dirty="0"/>
              <a:t>edge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r</a:t>
            </a:r>
            <a:endParaRPr lang="en-US" sz="200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EB675-9240-BF4B-A625-43357ADD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D3E90-F882-204E-9AC1-5F7E4C61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6A948-D93A-6D42-A02A-C94063EF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B33D5-675E-BF4D-9442-4C9A1B89E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zh-CN" dirty="0"/>
              <a:t>How</a:t>
            </a:r>
            <a:r>
              <a:rPr lang="zh-CN" altLang="en-US" dirty="0"/>
              <a:t> </a:t>
            </a:r>
            <a:r>
              <a:rPr lang="fr-FR" altLang="zh-CN" dirty="0" err="1"/>
              <a:t>many</a:t>
            </a:r>
            <a:r>
              <a:rPr lang="zh-CN" altLang="en-US" dirty="0"/>
              <a:t> </a:t>
            </a:r>
            <a:r>
              <a:rPr lang="fr-FR" altLang="zh-CN" dirty="0" err="1"/>
              <a:t>nodes</a:t>
            </a:r>
            <a:r>
              <a:rPr lang="zh-CN" altLang="en-US" dirty="0"/>
              <a:t> </a:t>
            </a:r>
            <a:r>
              <a:rPr lang="fr-FR" altLang="zh-CN" dirty="0"/>
              <a:t>of</a:t>
            </a:r>
            <a:r>
              <a:rPr lang="zh-CN" altLang="en-US" dirty="0"/>
              <a:t> </a:t>
            </a:r>
            <a:r>
              <a:rPr lang="fr-FR" altLang="zh-CN" dirty="0"/>
              <a:t>a</a:t>
            </a:r>
            <a:r>
              <a:rPr lang="zh-CN" altLang="en-US" dirty="0"/>
              <a:t> </a:t>
            </a:r>
            <a:r>
              <a:rPr lang="fr-FR" altLang="zh-CN" dirty="0" err="1"/>
              <a:t>k-d</a:t>
            </a:r>
            <a:r>
              <a:rPr lang="zh-CN" altLang="en-US" dirty="0"/>
              <a:t> </a:t>
            </a:r>
            <a:r>
              <a:rPr lang="fr-FR" altLang="zh-CN" dirty="0" err="1"/>
              <a:t>tree</a:t>
            </a:r>
            <a:r>
              <a:rPr lang="zh-CN" altLang="en-US" dirty="0"/>
              <a:t> </a:t>
            </a:r>
            <a:r>
              <a:rPr lang="fr-FR" altLang="zh-CN" dirty="0" err="1"/>
              <a:t>can</a:t>
            </a:r>
            <a:r>
              <a:rPr lang="zh-CN" altLang="en-US" dirty="0"/>
              <a:t> </a:t>
            </a:r>
            <a:r>
              <a:rPr lang="fr-FR" altLang="zh-CN" dirty="0" err="1"/>
              <a:t>be</a:t>
            </a:r>
            <a:r>
              <a:rPr lang="zh-CN" altLang="en-US" dirty="0"/>
              <a:t> </a:t>
            </a:r>
            <a:r>
              <a:rPr lang="fr-FR" altLang="zh-CN" dirty="0"/>
              <a:t>“</a:t>
            </a:r>
            <a:r>
              <a:rPr lang="fr-FR" altLang="zh-CN" dirty="0" err="1"/>
              <a:t>stabbed</a:t>
            </a:r>
            <a:r>
              <a:rPr lang="fr-FR" altLang="zh-CN" dirty="0"/>
              <a:t>”</a:t>
            </a:r>
            <a:r>
              <a:rPr lang="en-US" altLang="zh-CN" dirty="0"/>
              <a:t>(</a:t>
            </a:r>
            <a:r>
              <a:rPr lang="zh-CN" altLang="en-US" dirty="0"/>
              <a:t>刺穿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fr-FR" altLang="zh-CN" dirty="0"/>
              <a:t>by</a:t>
            </a:r>
            <a:r>
              <a:rPr lang="zh-CN" altLang="en-US" dirty="0"/>
              <a:t> </a:t>
            </a:r>
            <a:r>
              <a:rPr lang="fr-FR" altLang="zh-CN" dirty="0"/>
              <a:t>a line (i.e., the line passes </a:t>
            </a:r>
            <a:r>
              <a:rPr lang="fr-FR" altLang="zh-CN" dirty="0" err="1"/>
              <a:t>through</a:t>
            </a:r>
            <a:r>
              <a:rPr lang="fr-FR" altLang="zh-CN" dirty="0"/>
              <a:t> the </a:t>
            </a:r>
            <a:r>
              <a:rPr lang="fr-FR" altLang="zh-CN" dirty="0" err="1"/>
              <a:t>node’s</a:t>
            </a:r>
            <a:r>
              <a:rPr lang="fr-FR" altLang="zh-CN" dirty="0"/>
              <a:t> </a:t>
            </a:r>
            <a:r>
              <a:rPr lang="fr-FR" altLang="zh-CN" dirty="0" err="1"/>
              <a:t>region</a:t>
            </a:r>
            <a:r>
              <a:rPr lang="fr-FR" altLang="zh-CN" dirty="0"/>
              <a:t>)?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C59736-CD87-CA41-8DCA-A973BA7B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79" y="3126237"/>
            <a:ext cx="7566842" cy="347050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F715E-295D-6345-9D56-6BDE560C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39C8F-E4CB-7C44-BA36-1E239FE2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5CC39-7EFF-294D-AAED-0181BB4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6AAA1-1468-5E45-93D2-60663A41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F17EC0-7E1A-8F4A-97D1-7B18B6FD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" y="2077244"/>
            <a:ext cx="8407400" cy="38481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589A4-E167-D445-9C29-89D00A0C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68D54-1F7F-714C-B495-64A1EACC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4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05FAB-C95A-7F4C-9867-1E61811B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46672-8435-F246-8A43-5BD823CA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757DB-1281-2B41-B684-60C8F6A0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280603"/>
            <a:ext cx="8458200" cy="38354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50064-D4DE-5B45-A775-3CCA19F1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25FAF-9D42-404D-90F8-C9E3DD85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327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03CB1-DD64-D744-AECE-DCA51D35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2F739-C2D3-8C4C-A327-CA82EED49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3E238-F170-4D4A-8071-D47D700D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690689"/>
            <a:ext cx="8864600" cy="50927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216DA-9A26-364D-8D25-CAF98249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715B6-4546-C748-BD6A-0EC1C176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878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657D7-A5BD-6947-8124-00D8A919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651EA-D23C-B746-A2A9-BFB923A0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202F65-AEE4-4B4A-B240-7A2C56F7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4" y="1622736"/>
            <a:ext cx="8811986" cy="4908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18FADE-35A9-3A45-A35C-32C76B48E5D8}"/>
              </a:ext>
            </a:extLst>
          </p:cNvPr>
          <p:cNvSpPr txBox="1"/>
          <p:nvPr/>
        </p:nvSpPr>
        <p:spPr>
          <a:xfrm>
            <a:off x="1706881" y="6167211"/>
            <a:ext cx="5466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/>
              <a:t>log(n)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A99130-33B5-924B-A305-F93340DD5475}"/>
                  </a:ext>
                </a:extLst>
              </p:cNvPr>
              <p:cNvSpPr txBox="1"/>
              <p:nvPr/>
            </p:nvSpPr>
            <p:spPr>
              <a:xfrm>
                <a:off x="3596640" y="6051730"/>
                <a:ext cx="875240" cy="392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A99130-33B5-924B-A305-F93340DD5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40" y="6051730"/>
                <a:ext cx="875240" cy="392480"/>
              </a:xfrm>
              <a:prstGeom prst="rect">
                <a:avLst/>
              </a:prstGeom>
              <a:blipFill>
                <a:blip r:embed="rId3"/>
                <a:stretch>
                  <a:fillRect l="-10000" r="-4286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028F6A-43E4-5846-BBCF-A96AF9F1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6B1E35-5D79-1D4A-ADDC-DEF2E5E0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AC5289-F709-5F4D-BC09-281125D0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92300"/>
            <a:ext cx="8915400" cy="49657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8E27BE-7EA8-3645-9946-A094DFCB0898}"/>
              </a:ext>
            </a:extLst>
          </p:cNvPr>
          <p:cNvSpPr txBox="1">
            <a:spLocks/>
          </p:cNvSpPr>
          <p:nvPr/>
        </p:nvSpPr>
        <p:spPr>
          <a:xfrm>
            <a:off x="628650" y="4043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CF7D80C-FC4A-4549-935F-D67FD5C3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619C63-64AB-E24C-80CA-4F1B9712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51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02732-5D74-1644-83C6-CB212D3D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C0680D-E495-5C4E-AE74-D37B5FEC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0"/>
          <a:stretch/>
        </p:blipFill>
        <p:spPr>
          <a:xfrm>
            <a:off x="628650" y="2245791"/>
            <a:ext cx="4102100" cy="3214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F4B45-F4D9-E145-A505-26A2F367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6788"/>
            <a:ext cx="3353652" cy="25683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F8EBC4-60B6-8A48-8701-AED1DE6B4353}"/>
              </a:ext>
            </a:extLst>
          </p:cNvPr>
          <p:cNvSpPr txBox="1"/>
          <p:nvPr/>
        </p:nvSpPr>
        <p:spPr>
          <a:xfrm>
            <a:off x="4640035" y="2167147"/>
            <a:ext cx="387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Suppose</a:t>
            </a:r>
            <a:r>
              <a:rPr lang="zh-CN" altLang="en-US" sz="2400" dirty="0"/>
              <a:t> </a:t>
            </a:r>
            <a:r>
              <a:rPr lang="en-US" altLang="zh-CN" sz="2400" dirty="0"/>
              <a:t>there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range</a:t>
            </a:r>
            <a:endParaRPr 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703110-AD3C-5645-A14B-3627667B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AD23FA-6FBC-1945-B958-82FED3EC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64C335EF-B94D-874E-842B-5F630D1B4F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6413" y="401547"/>
            <a:ext cx="8341496" cy="12525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总结：</a:t>
            </a:r>
            <a:r>
              <a:rPr lang="en-US" altLang="zh-CN" dirty="0">
                <a:ea typeface="宋体" panose="02010600030101010101" pitchFamily="2" charset="-122"/>
              </a:rPr>
              <a:t>KD Tree (vs Range tree)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in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d-dimensions</a:t>
            </a: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98486D5E-0C58-414B-9CFF-D7EEAC70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1959608"/>
            <a:ext cx="7656512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Construction</a:t>
            </a:r>
            <a:r>
              <a:rPr lang="en-US" altLang="zh-CN" sz="2600" dirty="0">
                <a:ea typeface="宋体" panose="02010600030101010101" pitchFamily="2" charset="-122"/>
                <a:sym typeface="Wingdings" pitchFamily="2" charset="2"/>
              </a:rPr>
              <a:t> </a:t>
            </a:r>
            <a:r>
              <a:rPr lang="en-US" altLang="zh-CN" sz="26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O(</a:t>
            </a:r>
            <a:r>
              <a:rPr lang="en-US" altLang="zh-CN" sz="2600" i="1" dirty="0" err="1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dnlogn</a:t>
            </a:r>
            <a:r>
              <a:rPr lang="en-US" altLang="zh-CN" sz="26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altLang="zh-CN" sz="2600" dirty="0">
              <a:solidFill>
                <a:srgbClr val="549E3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Sort points in each dimension: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dnlogn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Determine splitting line (median finding):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2164" name="Rectangle 1">
            <a:extLst>
              <a:ext uri="{FF2B5EF4-FFF2-40B4-BE49-F238E27FC236}">
                <a16:creationId xmlns:a16="http://schemas.microsoft.com/office/drawing/2014/main" id="{58C79B07-5502-C74F-820C-6A47DA84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3526516"/>
            <a:ext cx="7656512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Space requirements: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KD tree: </a:t>
            </a:r>
            <a:r>
              <a:rPr lang="en-US" altLang="zh-CN" sz="24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549E39"/>
                </a:solidFill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Range tree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nlog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d-1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6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Query requirements: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KD tree: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1-1/</a:t>
            </a:r>
            <a:r>
              <a:rPr lang="en-US" altLang="zh-CN" sz="2400" i="1" baseline="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Range tree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400" i="1" dirty="0" err="1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en-US" altLang="zh-CN" sz="2400" i="1" baseline="30000" dirty="0" err="1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dirty="0" err="1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n+k</a:t>
            </a:r>
            <a:r>
              <a:rPr lang="en-US" altLang="zh-CN" sz="2400" dirty="0">
                <a:solidFill>
                  <a:srgbClr val="549E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22322-B6F1-3A4D-930F-D69C70BF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49" y="5257684"/>
            <a:ext cx="2513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ea typeface="宋体" panose="02010600030101010101" pitchFamily="2" charset="-122"/>
              </a:rPr>
              <a:t>as d increases!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41ACDA-18D2-F244-AC06-C478BB10831A}"/>
              </a:ext>
            </a:extLst>
          </p:cNvPr>
          <p:cNvCxnSpPr/>
          <p:nvPr/>
        </p:nvCxnSpPr>
        <p:spPr>
          <a:xfrm>
            <a:off x="4560888" y="5423578"/>
            <a:ext cx="1046162" cy="190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C70454-F122-5B40-9CE4-48AB26455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193DC5-7305-9E4C-B568-AA954E7B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7A5F2EC9-A14C-7241-BBE9-17D2AB6C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Nearest Neighbor Query in High Dimensions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0D7F3EEB-DBF7-8041-9412-E46B80563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412875"/>
            <a:ext cx="8229600" cy="4530725"/>
          </a:xfrm>
        </p:spPr>
        <p:txBody>
          <a:bodyPr/>
          <a:lstStyle/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Face recognition </a:t>
            </a:r>
          </a:p>
          <a:p>
            <a:pPr lvl="1"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0CAC0-6062-D54A-ACB1-3D54C1383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AFF41B-FDCD-0747-8DCB-BBACA089163C}" type="slidenum">
              <a:rPr lang="en-US" altLang="en-US"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3317" name="Picture 7" descr="feret_faces">
            <a:extLst>
              <a:ext uri="{FF2B5EF4-FFF2-40B4-BE49-F238E27FC236}">
                <a16:creationId xmlns:a16="http://schemas.microsoft.com/office/drawing/2014/main" id="{A307CB9A-EE04-024B-99E1-1E996B73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2439988"/>
            <a:ext cx="2443162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eret_faces">
            <a:extLst>
              <a:ext uri="{FF2B5EF4-FFF2-40B4-BE49-F238E27FC236}">
                <a16:creationId xmlns:a16="http://schemas.microsoft.com/office/drawing/2014/main" id="{17F5E2B4-BBE9-5B4D-85D8-69F6498A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4" t="32004" b="38516"/>
          <a:stretch>
            <a:fillRect/>
          </a:stretch>
        </p:blipFill>
        <p:spPr bwMode="auto">
          <a:xfrm>
            <a:off x="1109663" y="3316288"/>
            <a:ext cx="60007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D2BA8EF5-1F6A-734B-B3B0-28194D381F74}"/>
              </a:ext>
            </a:extLst>
          </p:cNvPr>
          <p:cNvSpPr/>
          <p:nvPr/>
        </p:nvSpPr>
        <p:spPr>
          <a:xfrm>
            <a:off x="2082800" y="3649663"/>
            <a:ext cx="520700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B820D95-9F54-A644-9A23-14E21B5BC1BC}"/>
              </a:ext>
            </a:extLst>
          </p:cNvPr>
          <p:cNvSpPr/>
          <p:nvPr/>
        </p:nvSpPr>
        <p:spPr>
          <a:xfrm>
            <a:off x="5600700" y="3741738"/>
            <a:ext cx="520700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21" name="TextBox 2">
            <a:extLst>
              <a:ext uri="{FF2B5EF4-FFF2-40B4-BE49-F238E27FC236}">
                <a16:creationId xmlns:a16="http://schemas.microsoft.com/office/drawing/2014/main" id="{F0332F26-BCA6-B64D-B018-630E855F6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595688"/>
            <a:ext cx="2505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find closest match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(i.e., nearest neighbor)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A67E3-00CE-7244-B851-7129531B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5BE0CDB-3A76-8340-9160-F001592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We will discuss …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04E247A7-4F08-C343-A6AA-DC33DE3D6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Range trees</a:t>
            </a:r>
          </a:p>
          <a:p>
            <a:r>
              <a:rPr lang="en-US" altLang="zh-CN">
                <a:ea typeface="宋体" panose="02010600030101010101" pitchFamily="2" charset="-122"/>
              </a:rPr>
              <a:t>KD-trees</a:t>
            </a:r>
          </a:p>
          <a:p>
            <a:r>
              <a:rPr lang="en-US" altLang="zh-CN">
                <a:ea typeface="宋体" panose="02010600030101010101" pitchFamily="2" charset="-122"/>
              </a:rPr>
              <a:t>Quadtrees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EA9C-CD95-AF43-81E6-83B7B6B92A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F1A50FB-5ABD-6A42-A106-5F41616C11AF}" type="slidenum">
              <a:rPr lang="en-US" altLang="en-US"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E94A337-4C2E-3F45-9D69-6FAF230F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687A2-1B4D-8740-AEDD-82B2A47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831B1E-09A8-7F49-B882-F9E9552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36038-28C0-FC4F-8AFB-275BE7532FA7}"/>
              </a:ext>
            </a:extLst>
          </p:cNvPr>
          <p:cNvSpPr/>
          <p:nvPr/>
        </p:nvSpPr>
        <p:spPr>
          <a:xfrm>
            <a:off x="457200" y="3378200"/>
            <a:ext cx="8229600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itle 1">
            <a:extLst>
              <a:ext uri="{FF2B5EF4-FFF2-40B4-BE49-F238E27FC236}">
                <a16:creationId xmlns:a16="http://schemas.microsoft.com/office/drawing/2014/main" id="{060B9FA6-FEBA-964D-9F6E-52FDD94E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07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Interpreting Queries Geometrically</a:t>
            </a:r>
          </a:p>
        </p:txBody>
      </p:sp>
      <p:sp>
        <p:nvSpPr>
          <p:cNvPr id="15364" name="Content Placeholder 2">
            <a:extLst>
              <a:ext uri="{FF2B5EF4-FFF2-40B4-BE49-F238E27FC236}">
                <a16:creationId xmlns:a16="http://schemas.microsoft.com/office/drawing/2014/main" id="{2C9B00FE-1DDF-B247-AFFD-5D3D69272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3591"/>
            <a:ext cx="8229600" cy="431477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Multi-dimensional keys can be thought as “points” in high dimensional spaces.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Queries about records </a:t>
            </a:r>
            <a:r>
              <a:rPr lang="en-US" altLang="zh-CN" dirty="0">
                <a:ea typeface="宋体" panose="02010600030101010101" pitchFamily="2" charset="-122"/>
                <a:sym typeface="Wingdings" pitchFamily="2" charset="2"/>
              </a:rPr>
              <a:t> Queries about points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1490-C9FD-9143-ADCE-4F8905EE0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D2408E6-DF5A-074B-913A-E1FC5897E4F1}" type="slidenum">
              <a:rPr lang="en-US" altLang="en-US"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8AF73E7-5110-C345-B915-B4E83263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9DFD899A-5BC2-3D4C-9B81-3DCBDF84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-137319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 1- Range Search in 2D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328AA-F5AE-8C4C-907D-A5D5D9011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E8F064-D4D5-754D-A170-A0E5BCC6F3DC}" type="slidenum">
              <a:rPr lang="en-US" altLang="en-US"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3DC2DB3F-4EAE-E148-9982-FBBB7949F0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0088" y="2024063"/>
            <a:ext cx="3508375" cy="1335087"/>
          </a:xfrm>
          <a:noFill/>
        </p:spPr>
      </p:pic>
      <p:pic>
        <p:nvPicPr>
          <p:cNvPr id="16389" name="Picture 3">
            <a:extLst>
              <a:ext uri="{FF2B5EF4-FFF2-40B4-BE49-F238E27FC236}">
                <a16:creationId xmlns:a16="http://schemas.microsoft.com/office/drawing/2014/main" id="{C8782255-1BDF-A94B-A3F3-9CD7EC66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77913"/>
            <a:ext cx="3556000" cy="442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8">
            <a:extLst>
              <a:ext uri="{FF2B5EF4-FFF2-40B4-BE49-F238E27FC236}">
                <a16:creationId xmlns:a16="http://schemas.microsoft.com/office/drawing/2014/main" id="{EA88D984-76B5-3845-B305-3028B7B00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63" y="5607050"/>
            <a:ext cx="4525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age = 10,000 x year + 100 x month + day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FF0D42-7F8A-5541-9CCF-67EA3889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6051470-DBD2-A740-950B-11104B42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 2 – Range Search in 3D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7911B-6EE4-9E4E-B083-0BF73FDA9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9866702-150E-9042-833D-B18CBAC2167E}" type="slidenum">
              <a:rPr lang="en-US" altLang="en-US"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1D1A5CD0-89DF-6444-BE3E-0E42024FB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050" y="2481263"/>
            <a:ext cx="3506788" cy="1963737"/>
          </a:xfrm>
          <a:noFill/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1E725B54-D2B6-FF4F-A897-9D00B32A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79" y="2067388"/>
            <a:ext cx="378777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DA6D301-E6A4-D649-91C4-B75F6F86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E41B417-0BE9-9444-BA82-9907CADC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369300" cy="1139825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Example 3 – Nearest Neighbors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B0EF2-D3F9-6A4C-B802-8F62F577C1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2EC1E2-DDD9-824D-9632-1236EB5FF320}" type="slidenum">
              <a:rPr lang="en-US" altLang="en-US"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18436" name="Group 18">
            <a:extLst>
              <a:ext uri="{FF2B5EF4-FFF2-40B4-BE49-F238E27FC236}">
                <a16:creationId xmlns:a16="http://schemas.microsoft.com/office/drawing/2014/main" id="{5D0617B0-0690-FA41-812D-505F1DEE520F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457450"/>
            <a:ext cx="4049713" cy="2333625"/>
            <a:chOff x="990600" y="1796039"/>
            <a:chExt cx="6019800" cy="3537961"/>
          </a:xfrm>
        </p:grpSpPr>
        <p:sp>
          <p:nvSpPr>
            <p:cNvPr id="18470" name="Line 5">
              <a:extLst>
                <a:ext uri="{FF2B5EF4-FFF2-40B4-BE49-F238E27FC236}">
                  <a16:creationId xmlns:a16="http://schemas.microsoft.com/office/drawing/2014/main" id="{60D13BAD-020D-9943-896F-25F553EC17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9800" y="1905000"/>
              <a:ext cx="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1" name="Line 6">
              <a:extLst>
                <a:ext uri="{FF2B5EF4-FFF2-40B4-BE49-F238E27FC236}">
                  <a16:creationId xmlns:a16="http://schemas.microsoft.com/office/drawing/2014/main" id="{3666C3F8-D609-2248-B997-06BB5F333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334000"/>
              <a:ext cx="419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2" name="Oval 9">
              <a:extLst>
                <a:ext uri="{FF2B5EF4-FFF2-40B4-BE49-F238E27FC236}">
                  <a16:creationId xmlns:a16="http://schemas.microsoft.com/office/drawing/2014/main" id="{19E56730-A8E5-5946-9B66-CBEFB52BA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2590800"/>
              <a:ext cx="1905000" cy="1676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3" name="AutoShape 10">
              <a:extLst>
                <a:ext uri="{FF2B5EF4-FFF2-40B4-BE49-F238E27FC236}">
                  <a16:creationId xmlns:a16="http://schemas.microsoft.com/office/drawing/2014/main" id="{4EF3F624-54CF-5242-8F4D-74E2FDD6D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3352800"/>
              <a:ext cx="76200" cy="762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4" name="AutoShape 11">
              <a:extLst>
                <a:ext uri="{FF2B5EF4-FFF2-40B4-BE49-F238E27FC236}">
                  <a16:creationId xmlns:a16="http://schemas.microsoft.com/office/drawing/2014/main" id="{26698105-B040-B947-A1F0-EFE8A07D0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495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5" name="AutoShape 12">
              <a:extLst>
                <a:ext uri="{FF2B5EF4-FFF2-40B4-BE49-F238E27FC236}">
                  <a16:creationId xmlns:a16="http://schemas.microsoft.com/office/drawing/2014/main" id="{3C626D5A-25F8-ED4C-86C9-526905AC8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4419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6" name="AutoShape 13">
              <a:extLst>
                <a:ext uri="{FF2B5EF4-FFF2-40B4-BE49-F238E27FC236}">
                  <a16:creationId xmlns:a16="http://schemas.microsoft.com/office/drawing/2014/main" id="{8D1DF22E-2A24-8249-ADF9-DAA78DC05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733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7" name="AutoShape 14">
              <a:extLst>
                <a:ext uri="{FF2B5EF4-FFF2-40B4-BE49-F238E27FC236}">
                  <a16:creationId xmlns:a16="http://schemas.microsoft.com/office/drawing/2014/main" id="{901F4752-19A8-F942-81DB-B64C27BB6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35814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8" name="AutoShape 15">
              <a:extLst>
                <a:ext uri="{FF2B5EF4-FFF2-40B4-BE49-F238E27FC236}">
                  <a16:creationId xmlns:a16="http://schemas.microsoft.com/office/drawing/2014/main" id="{074B9738-AD21-234E-84E3-10F5A0740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8862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79" name="AutoShape 16">
              <a:extLst>
                <a:ext uri="{FF2B5EF4-FFF2-40B4-BE49-F238E27FC236}">
                  <a16:creationId xmlns:a16="http://schemas.microsoft.com/office/drawing/2014/main" id="{962B0740-849E-8040-BDBF-7CF0B04DA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8862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80" name="Text Box 18">
              <a:extLst>
                <a:ext uri="{FF2B5EF4-FFF2-40B4-BE49-F238E27FC236}">
                  <a16:creationId xmlns:a16="http://schemas.microsoft.com/office/drawing/2014/main" id="{3A18DCF3-E430-6642-A944-A93AD7F65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276599"/>
              <a:ext cx="533400" cy="559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zh-CN"/>
            </a:p>
          </p:txBody>
        </p:sp>
        <p:sp>
          <p:nvSpPr>
            <p:cNvPr id="18481" name="Line 19">
              <a:extLst>
                <a:ext uri="{FF2B5EF4-FFF2-40B4-BE49-F238E27FC236}">
                  <a16:creationId xmlns:a16="http://schemas.microsoft.com/office/drawing/2014/main" id="{5B78DBEF-F8FC-544F-9C7D-174E76AB65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1000" y="2362200"/>
              <a:ext cx="1524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2" name="Text Box 20">
              <a:extLst>
                <a:ext uri="{FF2B5EF4-FFF2-40B4-BE49-F238E27FC236}">
                  <a16:creationId xmlns:a16="http://schemas.microsoft.com/office/drawing/2014/main" id="{DF4348E1-61ED-7C44-8D2E-B860A88D7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1796039"/>
              <a:ext cx="1219200" cy="979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QueryPoint </a:t>
              </a:r>
            </a:p>
          </p:txBody>
        </p:sp>
      </p:grpSp>
      <p:grpSp>
        <p:nvGrpSpPr>
          <p:cNvPr id="18437" name="Group 2">
            <a:extLst>
              <a:ext uri="{FF2B5EF4-FFF2-40B4-BE49-F238E27FC236}">
                <a16:creationId xmlns:a16="http://schemas.microsoft.com/office/drawing/2014/main" id="{74B15544-333E-2E4B-845E-64185B2AC0EA}"/>
              </a:ext>
            </a:extLst>
          </p:cNvPr>
          <p:cNvGrpSpPr>
            <a:grpSpLocks/>
          </p:cNvGrpSpPr>
          <p:nvPr/>
        </p:nvGrpSpPr>
        <p:grpSpPr bwMode="auto">
          <a:xfrm>
            <a:off x="4765675" y="1897063"/>
            <a:ext cx="3549650" cy="3071812"/>
            <a:chOff x="2209800" y="1828800"/>
            <a:chExt cx="4495800" cy="3657600"/>
          </a:xfrm>
        </p:grpSpPr>
        <p:sp>
          <p:nvSpPr>
            <p:cNvPr id="18439" name="AutoShape 4">
              <a:extLst>
                <a:ext uri="{FF2B5EF4-FFF2-40B4-BE49-F238E27FC236}">
                  <a16:creationId xmlns:a16="http://schemas.microsoft.com/office/drawing/2014/main" id="{946223E1-EC7B-A04D-82FF-042E2AF2E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1828800"/>
              <a:ext cx="4343400" cy="3657600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40" name="Line 5">
              <a:extLst>
                <a:ext uri="{FF2B5EF4-FFF2-40B4-BE49-F238E27FC236}">
                  <a16:creationId xmlns:a16="http://schemas.microsoft.com/office/drawing/2014/main" id="{C61410BD-5B22-5D4D-BB9E-42CD0CA93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1828800"/>
              <a:ext cx="0" cy="2514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1" name="Line 6">
              <a:extLst>
                <a:ext uri="{FF2B5EF4-FFF2-40B4-BE49-F238E27FC236}">
                  <a16:creationId xmlns:a16="http://schemas.microsoft.com/office/drawing/2014/main" id="{7BD5BCD0-8216-8941-9242-54472F2F7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9800" y="4343400"/>
              <a:ext cx="9906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Line 7">
              <a:extLst>
                <a:ext uri="{FF2B5EF4-FFF2-40B4-BE49-F238E27FC236}">
                  <a16:creationId xmlns:a16="http://schemas.microsoft.com/office/drawing/2014/main" id="{D1AA6854-DBDA-BE4D-8040-16D0FE703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343400"/>
              <a:ext cx="3505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3" name="AutoShape 8">
              <a:extLst>
                <a:ext uri="{FF2B5EF4-FFF2-40B4-BE49-F238E27FC236}">
                  <a16:creationId xmlns:a16="http://schemas.microsoft.com/office/drawing/2014/main" id="{39ED35EA-A2EF-C741-BE69-2606199DA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505200"/>
              <a:ext cx="76200" cy="762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44" name="AutoShape 9">
              <a:extLst>
                <a:ext uri="{FF2B5EF4-FFF2-40B4-BE49-F238E27FC236}">
                  <a16:creationId xmlns:a16="http://schemas.microsoft.com/office/drawing/2014/main" id="{85D37E81-D47C-8449-9FC5-EBDC7C7FB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2971800"/>
              <a:ext cx="1447800" cy="1143000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rgbClr val="EBAD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45" name="Line 11">
              <a:extLst>
                <a:ext uri="{FF2B5EF4-FFF2-40B4-BE49-F238E27FC236}">
                  <a16:creationId xmlns:a16="http://schemas.microsoft.com/office/drawing/2014/main" id="{FC92EBBF-91F6-5A45-8BB0-27D3F0F7F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971800"/>
              <a:ext cx="0" cy="838200"/>
            </a:xfrm>
            <a:prstGeom prst="line">
              <a:avLst/>
            </a:prstGeom>
            <a:noFill/>
            <a:ln w="9525">
              <a:solidFill>
                <a:srgbClr val="EBAD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6" name="Line 12">
              <a:extLst>
                <a:ext uri="{FF2B5EF4-FFF2-40B4-BE49-F238E27FC236}">
                  <a16:creationId xmlns:a16="http://schemas.microsoft.com/office/drawing/2014/main" id="{50F3A734-800A-1844-9A02-2ED2E9E14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0000" y="3810000"/>
              <a:ext cx="304800" cy="304800"/>
            </a:xfrm>
            <a:prstGeom prst="line">
              <a:avLst/>
            </a:prstGeom>
            <a:noFill/>
            <a:ln w="9525">
              <a:solidFill>
                <a:srgbClr val="EBAD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Line 13">
              <a:extLst>
                <a:ext uri="{FF2B5EF4-FFF2-40B4-BE49-F238E27FC236}">
                  <a16:creationId xmlns:a16="http://schemas.microsoft.com/office/drawing/2014/main" id="{E7EA5762-245D-2B4A-8785-2C6E010A4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810000"/>
              <a:ext cx="1143000" cy="0"/>
            </a:xfrm>
            <a:prstGeom prst="line">
              <a:avLst/>
            </a:prstGeom>
            <a:noFill/>
            <a:ln w="9525">
              <a:solidFill>
                <a:srgbClr val="EBAD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8" name="AutoShape 14">
              <a:extLst>
                <a:ext uri="{FF2B5EF4-FFF2-40B4-BE49-F238E27FC236}">
                  <a16:creationId xmlns:a16="http://schemas.microsoft.com/office/drawing/2014/main" id="{A58F4604-F817-A349-959E-B4857B9D8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657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49" name="AutoShape 15">
              <a:extLst>
                <a:ext uri="{FF2B5EF4-FFF2-40B4-BE49-F238E27FC236}">
                  <a16:creationId xmlns:a16="http://schemas.microsoft.com/office/drawing/2014/main" id="{32243430-9953-964A-851D-F87266EDA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810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0" name="AutoShape 16">
              <a:extLst>
                <a:ext uri="{FF2B5EF4-FFF2-40B4-BE49-F238E27FC236}">
                  <a16:creationId xmlns:a16="http://schemas.microsoft.com/office/drawing/2014/main" id="{F3CA6B55-D67C-E048-AA60-3F4EAA988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39624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1" name="AutoShape 17">
              <a:extLst>
                <a:ext uri="{FF2B5EF4-FFF2-40B4-BE49-F238E27FC236}">
                  <a16:creationId xmlns:a16="http://schemas.microsoft.com/office/drawing/2014/main" id="{2CF89AEB-E831-AD43-AB89-DFBA0E16D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114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2" name="AutoShape 18">
              <a:extLst>
                <a:ext uri="{FF2B5EF4-FFF2-40B4-BE49-F238E27FC236}">
                  <a16:creationId xmlns:a16="http://schemas.microsoft.com/office/drawing/2014/main" id="{27110972-961A-7F4D-AA12-D9ABBEE6D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2672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3" name="AutoShape 19">
              <a:extLst>
                <a:ext uri="{FF2B5EF4-FFF2-40B4-BE49-F238E27FC236}">
                  <a16:creationId xmlns:a16="http://schemas.microsoft.com/office/drawing/2014/main" id="{B5493D7F-C972-A643-8B5C-DFDDA82CA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3048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4" name="AutoShape 20">
              <a:extLst>
                <a:ext uri="{FF2B5EF4-FFF2-40B4-BE49-F238E27FC236}">
                  <a16:creationId xmlns:a16="http://schemas.microsoft.com/office/drawing/2014/main" id="{08E88970-1F54-8342-96B1-35A665B14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3048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5" name="AutoShape 21">
              <a:extLst>
                <a:ext uri="{FF2B5EF4-FFF2-40B4-BE49-F238E27FC236}">
                  <a16:creationId xmlns:a16="http://schemas.microsoft.com/office/drawing/2014/main" id="{BF64F62E-8DE5-8341-9BB3-22C8C093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35052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6" name="AutoShape 22">
              <a:extLst>
                <a:ext uri="{FF2B5EF4-FFF2-40B4-BE49-F238E27FC236}">
                  <a16:creationId xmlns:a16="http://schemas.microsoft.com/office/drawing/2014/main" id="{BC124169-F38C-1A4B-85A6-C0E8C5AFB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114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7" name="AutoShape 23">
              <a:extLst>
                <a:ext uri="{FF2B5EF4-FFF2-40B4-BE49-F238E27FC236}">
                  <a16:creationId xmlns:a16="http://schemas.microsoft.com/office/drawing/2014/main" id="{D11CC5CB-C559-684A-922F-1F69D6248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429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8" name="AutoShape 24">
              <a:extLst>
                <a:ext uri="{FF2B5EF4-FFF2-40B4-BE49-F238E27FC236}">
                  <a16:creationId xmlns:a16="http://schemas.microsoft.com/office/drawing/2014/main" id="{6350E9F4-464D-0142-967B-E1C3E46E7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352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59" name="AutoShape 25">
              <a:extLst>
                <a:ext uri="{FF2B5EF4-FFF2-40B4-BE49-F238E27FC236}">
                  <a16:creationId xmlns:a16="http://schemas.microsoft.com/office/drawing/2014/main" id="{C7E60E70-D460-8745-B48B-57E233D2B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419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0" name="AutoShape 26">
              <a:extLst>
                <a:ext uri="{FF2B5EF4-FFF2-40B4-BE49-F238E27FC236}">
                  <a16:creationId xmlns:a16="http://schemas.microsoft.com/office/drawing/2014/main" id="{178B66FE-3FEF-7447-924B-C9FB124F3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181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1" name="AutoShape 27">
              <a:extLst>
                <a:ext uri="{FF2B5EF4-FFF2-40B4-BE49-F238E27FC236}">
                  <a16:creationId xmlns:a16="http://schemas.microsoft.com/office/drawing/2014/main" id="{10702C2C-137A-974A-8BD4-0D8B133E6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3657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2" name="AutoShape 28">
              <a:extLst>
                <a:ext uri="{FF2B5EF4-FFF2-40B4-BE49-F238E27FC236}">
                  <a16:creationId xmlns:a16="http://schemas.microsoft.com/office/drawing/2014/main" id="{2941A23E-D894-F44F-B624-A639E133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4191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3" name="AutoShape 29">
              <a:extLst>
                <a:ext uri="{FF2B5EF4-FFF2-40B4-BE49-F238E27FC236}">
                  <a16:creationId xmlns:a16="http://schemas.microsoft.com/office/drawing/2014/main" id="{EDD08BF2-D4C0-A849-9547-7C068EE45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800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4" name="AutoShape 30">
              <a:extLst>
                <a:ext uri="{FF2B5EF4-FFF2-40B4-BE49-F238E27FC236}">
                  <a16:creationId xmlns:a16="http://schemas.microsoft.com/office/drawing/2014/main" id="{BDEE790D-9519-264D-9523-3B4868E14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4038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5" name="AutoShape 31">
              <a:extLst>
                <a:ext uri="{FF2B5EF4-FFF2-40B4-BE49-F238E27FC236}">
                  <a16:creationId xmlns:a16="http://schemas.microsoft.com/office/drawing/2014/main" id="{D7951800-4541-2B44-B03E-8F7D4B7D3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4800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6" name="AutoShape 32">
              <a:extLst>
                <a:ext uri="{FF2B5EF4-FFF2-40B4-BE49-F238E27FC236}">
                  <a16:creationId xmlns:a16="http://schemas.microsoft.com/office/drawing/2014/main" id="{B77BCA2D-2A86-534F-9B05-FB86EBB1A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2286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7" name="AutoShape 33">
              <a:extLst>
                <a:ext uri="{FF2B5EF4-FFF2-40B4-BE49-F238E27FC236}">
                  <a16:creationId xmlns:a16="http://schemas.microsoft.com/office/drawing/2014/main" id="{83EA6FBF-BADA-3340-89E8-3E3456D73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51816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8" name="AutoShape 34">
              <a:extLst>
                <a:ext uri="{FF2B5EF4-FFF2-40B4-BE49-F238E27FC236}">
                  <a16:creationId xmlns:a16="http://schemas.microsoft.com/office/drawing/2014/main" id="{FA097A92-A14B-AB43-9359-84F00032E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2578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8469" name="AutoShape 35">
              <a:extLst>
                <a:ext uri="{FF2B5EF4-FFF2-40B4-BE49-F238E27FC236}">
                  <a16:creationId xmlns:a16="http://schemas.microsoft.com/office/drawing/2014/main" id="{CD6515C6-20C6-B74F-AA13-771CBC2DD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572000"/>
              <a:ext cx="76200" cy="76200"/>
            </a:xfrm>
            <a:prstGeom prst="flowChartConnector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E73BF7-AF06-AC4B-9B8C-2AC9EAB5A4B6}"/>
              </a:ext>
            </a:extLst>
          </p:cNvPr>
          <p:cNvCxnSpPr>
            <a:endCxn id="18443" idx="3"/>
          </p:cNvCxnSpPr>
          <p:nvPr/>
        </p:nvCxnSpPr>
        <p:spPr>
          <a:xfrm>
            <a:off x="4373563" y="2981325"/>
            <a:ext cx="2205037" cy="3794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76140DF-010D-7F47-9FA1-B3F79CB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F5BC983C-3A77-D540-BBA6-ED79BE88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9144-85DD-CA42-B8CB-2C1FE7FE2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FC1640-EBE7-F342-9103-91D139299A07}" type="slidenum">
              <a:rPr lang="en-US" altLang="en-US"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9460" name="TextBox 6">
            <a:extLst>
              <a:ext uri="{FF2B5EF4-FFF2-40B4-BE49-F238E27FC236}">
                <a16:creationId xmlns:a16="http://schemas.microsoft.com/office/drawing/2014/main" id="{B0AA7F66-C9A3-9A43-9AD4-986060B39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519488"/>
            <a:ext cx="696913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461" name="TextBox 7">
            <a:extLst>
              <a:ext uri="{FF2B5EF4-FFF2-40B4-BE49-F238E27FC236}">
                <a16:creationId xmlns:a16="http://schemas.microsoft.com/office/drawing/2014/main" id="{E22F15B1-E4D9-494D-9A30-A0CFF555A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519488"/>
            <a:ext cx="882650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9462" name="Picture 2">
            <a:extLst>
              <a:ext uri="{FF2B5EF4-FFF2-40B4-BE49-F238E27FC236}">
                <a16:creationId xmlns:a16="http://schemas.microsoft.com/office/drawing/2014/main" id="{9D6D5926-9F0D-214E-A8C6-E49757167E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81160"/>
          <a:stretch/>
        </p:blipFill>
        <p:spPr>
          <a:xfrm>
            <a:off x="457200" y="2272936"/>
            <a:ext cx="8353425" cy="749663"/>
          </a:xfrm>
          <a:noFill/>
        </p:spPr>
      </p:pic>
      <p:pic>
        <p:nvPicPr>
          <p:cNvPr id="19463" name="Picture 10">
            <a:extLst>
              <a:ext uri="{FF2B5EF4-FFF2-40B4-BE49-F238E27FC236}">
                <a16:creationId xmlns:a16="http://schemas.microsoft.com/office/drawing/2014/main" id="{F51A83AE-81CE-624E-A5AC-247BAC6A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516313"/>
            <a:ext cx="32924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59B941A-E451-3A48-AF8A-71C62238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6750C2-EF6A-3E43-9320-A53E4BE56DB5}"/>
              </a:ext>
            </a:extLst>
          </p:cNvPr>
          <p:cNvSpPr txBox="1"/>
          <p:nvPr/>
        </p:nvSpPr>
        <p:spPr>
          <a:xfrm>
            <a:off x="710759" y="427956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1: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Sorted Array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3FD24E-4884-EC49-8CFC-87FC064066BB}"/>
              </a:ext>
            </a:extLst>
          </p:cNvPr>
          <p:cNvSpPr txBox="1"/>
          <p:nvPr/>
        </p:nvSpPr>
        <p:spPr>
          <a:xfrm>
            <a:off x="710759" y="481133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2: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6ADDE3-564D-994A-83C0-4F47F023CB58}"/>
              </a:ext>
            </a:extLst>
          </p:cNvPr>
          <p:cNvSpPr txBox="1"/>
          <p:nvPr/>
        </p:nvSpPr>
        <p:spPr>
          <a:xfrm>
            <a:off x="710759" y="5422567"/>
            <a:ext cx="7303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E0924-892B-5347-9FA3-29A90518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last lecture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19E2F51-2D13-FE44-935E-0AE83DCD1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688" y="3992693"/>
            <a:ext cx="497868" cy="51063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71058D7-1F35-8E49-9DA8-05B173E159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676" y="5412141"/>
            <a:ext cx="497868" cy="51063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B71CD21-7B08-364C-A085-8E95D53B06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063" y="4001389"/>
            <a:ext cx="497868" cy="510634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6C17DFA-0217-854F-9836-60B0609BFD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063" y="5478668"/>
            <a:ext cx="497868" cy="510634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B3AFA7C-4445-6446-A2D4-3211E26F71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572" y="3990883"/>
            <a:ext cx="464671" cy="47888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17E37EC-CF14-DC41-BC2E-CF9F570207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688" y="5510414"/>
            <a:ext cx="464671" cy="47888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19496A9-C9F4-C54E-B462-30FBC4618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31" y="1690691"/>
            <a:ext cx="7886700" cy="435133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C781A28-3EB5-734D-BC38-D5EE8C3A33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513142"/>
              </p:ext>
            </p:extLst>
          </p:nvPr>
        </p:nvGraphicFramePr>
        <p:xfrm>
          <a:off x="550231" y="1690689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89129337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Unsorted Arrays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  <a:r>
                        <a:rPr lang="en-US" altLang="zh-CN" sz="2400" dirty="0"/>
                        <a:t>ed-</a:t>
                      </a:r>
                      <a:r>
                        <a:rPr lang="en-US" sz="2400" dirty="0"/>
                        <a:t>B</a:t>
                      </a:r>
                      <a:r>
                        <a:rPr lang="en-US" altLang="zh-CN" sz="2400" dirty="0"/>
                        <a:t>lack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sz="2400" dirty="0"/>
                        <a:t>T</a:t>
                      </a:r>
                      <a:r>
                        <a:rPr lang="en-US" altLang="zh-CN" sz="2400" dirty="0"/>
                        <a:t>ree</a:t>
                      </a:r>
                      <a:r>
                        <a:rPr lang="en-US" sz="2400" dirty="0"/>
                        <a:t>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圆角矩形 23">
            <a:extLst>
              <a:ext uri="{FF2B5EF4-FFF2-40B4-BE49-F238E27FC236}">
                <a16:creationId xmlns:a16="http://schemas.microsoft.com/office/drawing/2014/main" id="{E3164F27-73BD-8645-ADC0-9EFFC62A18FA}"/>
              </a:ext>
            </a:extLst>
          </p:cNvPr>
          <p:cNvSpPr/>
          <p:nvPr/>
        </p:nvSpPr>
        <p:spPr>
          <a:xfrm>
            <a:off x="320626" y="3302041"/>
            <a:ext cx="8316685" cy="964879"/>
          </a:xfrm>
          <a:prstGeom prst="round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668C0F-F1B8-9145-A0F7-730532D8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12B5E6B-D057-7448-B00D-CCE95EEE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65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58FC297-4B62-304E-B805-8AA8AD4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E7D3-C3A6-8040-86F8-63457C4FA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375385-F4CB-E544-BFE7-D405A31B9A6A}" type="slidenum">
              <a:rPr lang="en-US" altLang="en-US"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8868A21A-B4B5-9C44-A9A8-22B605148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100" y="3519488"/>
            <a:ext cx="696913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485" name="TextBox 7">
            <a:extLst>
              <a:ext uri="{FF2B5EF4-FFF2-40B4-BE49-F238E27FC236}">
                <a16:creationId xmlns:a16="http://schemas.microsoft.com/office/drawing/2014/main" id="{80B05887-BDE5-7D48-9761-D115E8DAA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519488"/>
            <a:ext cx="882650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0486" name="Picture 2">
            <a:extLst>
              <a:ext uri="{FF2B5EF4-FFF2-40B4-BE49-F238E27FC236}">
                <a16:creationId xmlns:a16="http://schemas.microsoft.com/office/drawing/2014/main" id="{C9DB7C1D-DC31-3443-8E7E-1803C2F4F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8" b="35674"/>
          <a:stretch/>
        </p:blipFill>
        <p:spPr>
          <a:xfrm>
            <a:off x="506413" y="2276545"/>
            <a:ext cx="8353425" cy="163181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5815C-69F8-4F4A-8ADE-3D21B618A434}"/>
              </a:ext>
            </a:extLst>
          </p:cNvPr>
          <p:cNvSpPr txBox="1"/>
          <p:nvPr/>
        </p:nvSpPr>
        <p:spPr>
          <a:xfrm>
            <a:off x="506413" y="3843338"/>
            <a:ext cx="554190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000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>
                <a:latin typeface="Arial" charset="0"/>
              </a:rPr>
              <a:t>Does not generalize well to high dimensions</a:t>
            </a:r>
            <a:r>
              <a:rPr lang="en-US" dirty="0">
                <a:latin typeface="Arial" charset="0"/>
              </a:rPr>
              <a:t>.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2BBF93E0-7331-AD4D-A08B-AD8F7368A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5300663"/>
            <a:ext cx="4095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Example:</a:t>
            </a:r>
            <a:r>
              <a:rPr lang="en-US" altLang="zh-CN">
                <a:ea typeface="宋体" panose="02010600030101010101" pitchFamily="2" charset="-122"/>
              </a:rPr>
              <a:t> retrieve all points in [25, 90]</a:t>
            </a:r>
          </a:p>
        </p:txBody>
      </p:sp>
      <p:sp>
        <p:nvSpPr>
          <p:cNvPr id="20489" name="TextBox 2">
            <a:extLst>
              <a:ext uri="{FF2B5EF4-FFF2-40B4-BE49-F238E27FC236}">
                <a16:creationId xmlns:a16="http://schemas.microsoft.com/office/drawing/2014/main" id="{DF1C9EF3-BA31-EF40-A679-A01710E5B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5" y="739776"/>
            <a:ext cx="2281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Range: [x, x’]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B07FF1-B652-534C-9F13-3CB615DB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AD5953-28BD-1D46-A7F9-E706353B3074}"/>
              </a:ext>
            </a:extLst>
          </p:cNvPr>
          <p:cNvSpPr txBox="1"/>
          <p:nvPr/>
        </p:nvSpPr>
        <p:spPr>
          <a:xfrm>
            <a:off x="474453" y="16960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1: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Sorted Array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569ADBCA-BDA4-3048-944F-7E3A38AC5844}"/>
              </a:ext>
            </a:extLst>
          </p:cNvPr>
          <p:cNvSpPr txBox="1"/>
          <p:nvPr/>
        </p:nvSpPr>
        <p:spPr>
          <a:xfrm>
            <a:off x="401839" y="3647562"/>
            <a:ext cx="576367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b="0" dirty="0" err="1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private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fr-FR" altLang="zh-CN" sz="1400" b="0" dirty="0" err="1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void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rsearch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TreeNode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fr-FR" altLang="zh-CN" sz="1400" b="0" dirty="0" err="1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int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fr-FR" altLang="zh-CN" sz="1400" b="0" dirty="0" err="1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int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 {</a:t>
            </a:r>
          </a:p>
          <a:p>
            <a:r>
              <a:rPr lang="fr-FR" altLang="zh-CN" sz="1400" b="0" dirty="0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if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== </a:t>
            </a:r>
            <a:r>
              <a:rPr lang="fr-FR" altLang="zh-CN" sz="1400" b="0" dirty="0" err="1">
                <a:solidFill>
                  <a:srgbClr val="0184BB"/>
                </a:solidFill>
                <a:effectLst/>
                <a:latin typeface="Source Code Pro" panose="020F0502020204030204" pitchFamily="34" charset="0"/>
              </a:rPr>
              <a:t>null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 {</a:t>
            </a:r>
          </a:p>
          <a:p>
            <a:r>
              <a:rPr lang="fr-FR" altLang="zh-CN" sz="1400" b="0" dirty="0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	return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;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}</a:t>
            </a:r>
          </a:p>
          <a:p>
            <a:r>
              <a:rPr lang="fr-FR" altLang="zh-CN" sz="1400" b="0" dirty="0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if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root.val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&gt; </a:t>
            </a:r>
            <a:r>
              <a:rPr lang="en-US" altLang="zh-CN" sz="1400" dirty="0">
                <a:solidFill>
                  <a:srgbClr val="333333"/>
                </a:solidFill>
                <a:latin typeface="Source Code Pro" panose="020F0502020204030204" pitchFamily="34" charset="0"/>
              </a:rPr>
              <a:t>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 {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	</a:t>
            </a:r>
            <a:r>
              <a:rPr lang="en-US" altLang="zh-CN" sz="1400" dirty="0">
                <a:solidFill>
                  <a:srgbClr val="333333"/>
                </a:solidFill>
                <a:latin typeface="Source Code Pro" panose="020F0502020204030204" pitchFamily="34" charset="0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Source Code Pro" panose="020F0502020204030204" pitchFamily="34" charset="0"/>
              </a:rPr>
              <a:t>rsearch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root.left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);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}</a:t>
            </a:r>
          </a:p>
          <a:p>
            <a:r>
              <a:rPr lang="fr-FR" altLang="zh-CN" sz="1400" b="0" dirty="0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if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root.val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&gt;=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&amp;&amp; 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root.val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&lt;=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 {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	</a:t>
            </a:r>
            <a:r>
              <a:rPr lang="fr-FR" altLang="zh-CN" sz="1400" b="0" dirty="0" err="1">
                <a:solidFill>
                  <a:srgbClr val="00B050"/>
                </a:solidFill>
                <a:effectLst/>
                <a:latin typeface="Source Code Pro" panose="020F0502020204030204" pitchFamily="34" charset="0"/>
              </a:rPr>
              <a:t>results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.add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root.val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);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}</a:t>
            </a:r>
          </a:p>
          <a:p>
            <a:r>
              <a:rPr lang="fr-FR" altLang="zh-CN" sz="1400" b="0" dirty="0">
                <a:solidFill>
                  <a:srgbClr val="A626A4"/>
                </a:solidFill>
                <a:effectLst/>
                <a:latin typeface="Source Code Pro" panose="020F0502020204030204" pitchFamily="34" charset="0"/>
              </a:rPr>
              <a:t>if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root.val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 &lt;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 {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	</a:t>
            </a:r>
            <a:r>
              <a:rPr lang="en-US" altLang="zh-CN" sz="1400" dirty="0">
                <a:solidFill>
                  <a:srgbClr val="333333"/>
                </a:solidFill>
                <a:latin typeface="Source Code Pro" panose="020F0502020204030204" pitchFamily="34" charset="0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Source Code Pro" panose="020F0502020204030204" pitchFamily="34" charset="0"/>
              </a:rPr>
              <a:t>rsearch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fr-FR" altLang="zh-CN" sz="1400" b="0" dirty="0" err="1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root.right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l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r</a:t>
            </a:r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);</a:t>
            </a:r>
          </a:p>
          <a:p>
            <a:r>
              <a:rPr lang="fr-FR" altLang="zh-CN" sz="1400" b="0" dirty="0">
                <a:solidFill>
                  <a:srgbClr val="333333"/>
                </a:solidFill>
                <a:effectLst/>
                <a:latin typeface="Source Code Pro" panose="020F0502020204030204" pitchFamily="34" charset="0"/>
              </a:rPr>
              <a:t>}</a:t>
            </a:r>
          </a:p>
        </p:txBody>
      </p:sp>
      <p:sp>
        <p:nvSpPr>
          <p:cNvPr id="21506" name="Title 1">
            <a:extLst>
              <a:ext uri="{FF2B5EF4-FFF2-40B4-BE49-F238E27FC236}">
                <a16:creationId xmlns:a16="http://schemas.microsoft.com/office/drawing/2014/main" id="{66BF7597-863B-AF49-A821-8580E21D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14387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A3D8-4EE0-604F-967F-C6F92841A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75929" y="6492875"/>
            <a:ext cx="20574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E48AEF5-DFD1-DC4B-A734-5A119844FF81}" type="slidenum">
              <a:rPr lang="en-US" altLang="en-US"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1508" name="Content Placeholder 5">
            <a:extLst>
              <a:ext uri="{FF2B5EF4-FFF2-40B4-BE49-F238E27FC236}">
                <a16:creationId xmlns:a16="http://schemas.microsoft.com/office/drawing/2014/main" id="{D2C81A9F-97AE-EE4E-8546-96834CE5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2095500"/>
          </a:xfrm>
        </p:spPr>
        <p:txBody>
          <a:bodyPr/>
          <a:lstStyle/>
          <a:p>
            <a:pPr eaLnBrk="1" hangingPunct="1"/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2: </a:t>
            </a:r>
            <a:r>
              <a:rPr lang="en-US" altLang="zh-CN" sz="2600" dirty="0">
                <a:solidFill>
                  <a:schemeClr val="tx2"/>
                </a:solidFill>
                <a:ea typeface="宋体" panose="02010600030101010101" pitchFamily="2" charset="-122"/>
              </a:rPr>
              <a:t>BST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Search using binary search property.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Some subtrees are eliminated during search.</a:t>
            </a:r>
          </a:p>
          <a:p>
            <a:pPr lvl="1" eaLnBrk="1" hangingPunct="1"/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517" name="Oval 72">
            <a:extLst>
              <a:ext uri="{FF2B5EF4-FFF2-40B4-BE49-F238E27FC236}">
                <a16:creationId xmlns:a16="http://schemas.microsoft.com/office/drawing/2014/main" id="{963ADFFE-6E95-584B-804D-719CF887C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966" y="4273888"/>
            <a:ext cx="7620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21518" name="Line 74">
            <a:extLst>
              <a:ext uri="{FF2B5EF4-FFF2-40B4-BE49-F238E27FC236}">
                <a16:creationId xmlns:a16="http://schemas.microsoft.com/office/drawing/2014/main" id="{1C366BA7-1F8A-5E4F-8F2E-4A8CC66A3A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7566" y="48072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Line 75">
            <a:extLst>
              <a:ext uri="{FF2B5EF4-FFF2-40B4-BE49-F238E27FC236}">
                <a16:creationId xmlns:a16="http://schemas.microsoft.com/office/drawing/2014/main" id="{C0720B55-F14D-5A46-92D2-C7A44261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7065" y="4796444"/>
            <a:ext cx="6477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Text Box 76">
            <a:extLst>
              <a:ext uri="{FF2B5EF4-FFF2-40B4-BE49-F238E27FC236}">
                <a16:creationId xmlns:a16="http://schemas.microsoft.com/office/drawing/2014/main" id="{3B3CD591-E82E-8646-BBEA-0912F17C5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466" y="2563417"/>
            <a:ext cx="13131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Range: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[</a:t>
            </a:r>
            <a:r>
              <a:rPr lang="en-US" altLang="zh-CN" dirty="0" err="1">
                <a:ea typeface="宋体" panose="02010600030101010101" pitchFamily="2" charset="-122"/>
              </a:rPr>
              <a:t>l,r</a:t>
            </a:r>
            <a:r>
              <a:rPr lang="en-US" altLang="zh-CN" dirty="0"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21512" name="TextBox 1">
            <a:extLst>
              <a:ext uri="{FF2B5EF4-FFF2-40B4-BE49-F238E27FC236}">
                <a16:creationId xmlns:a16="http://schemas.microsoft.com/office/drawing/2014/main" id="{CBD140F3-020C-534F-A3A2-7B7AD401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29" y="2538017"/>
            <a:ext cx="1709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Search using:</a:t>
            </a:r>
          </a:p>
        </p:txBody>
      </p:sp>
      <p:sp>
        <p:nvSpPr>
          <p:cNvPr id="21513" name="TextBox 1">
            <a:extLst>
              <a:ext uri="{FF2B5EF4-FFF2-40B4-BE49-F238E27FC236}">
                <a16:creationId xmlns:a16="http://schemas.microsoft.com/office/drawing/2014/main" id="{735510B0-4569-E445-BC7D-2611CFF0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176" y="4808689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Search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left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5" name="TextBox 2">
                <a:extLst>
                  <a:ext uri="{FF2B5EF4-FFF2-40B4-BE49-F238E27FC236}">
                    <a16:creationId xmlns:a16="http://schemas.microsoft.com/office/drawing/2014/main" id="{1FF8BF84-B649-3344-8361-7BAE86030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2260" y="4547686"/>
                <a:ext cx="79630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dirty="0">
                    <a:ea typeface="宋体" panose="02010600030101010101" pitchFamily="2" charset="-122"/>
                  </a:rPr>
                  <a:t>If</a:t>
                </a:r>
                <a:r>
                  <a:rPr lang="zh-CN" altLang="en-US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&lt;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</mc:Choice>
        <mc:Fallback xmlns="">
          <p:sp>
            <p:nvSpPr>
              <p:cNvPr id="21515" name="TextBox 2">
                <a:extLst>
                  <a:ext uri="{FF2B5EF4-FFF2-40B4-BE49-F238E27FC236}">
                    <a16:creationId xmlns:a16="http://schemas.microsoft.com/office/drawing/2014/main" id="{1FF8BF84-B649-3344-8361-7BAE8603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2260" y="4547686"/>
                <a:ext cx="796308" cy="369332"/>
              </a:xfrm>
              <a:prstGeom prst="rect">
                <a:avLst/>
              </a:prstGeom>
              <a:blipFill>
                <a:blip r:embed="rId3"/>
                <a:stretch>
                  <a:fillRect l="-6250" t="-13333" r="-4688" b="-2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5D93D6D-0773-5643-A61A-84E09C294B2C}"/>
              </a:ext>
            </a:extLst>
          </p:cNvPr>
          <p:cNvSpPr txBox="1"/>
          <p:nvPr/>
        </p:nvSpPr>
        <p:spPr>
          <a:xfrm>
            <a:off x="6562835" y="390455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l,r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2BB4786C-96FB-E946-82D7-D57AD8E257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03711" y="4501748"/>
                <a:ext cx="83093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dirty="0">
                    <a:ea typeface="宋体" panose="02010600030101010101" pitchFamily="2" charset="-122"/>
                  </a:rPr>
                  <a:t>If</a:t>
                </a:r>
                <a:r>
                  <a:rPr lang="zh-CN" altLang="en-US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</mc:Choice>
        <mc:Fallback xmlns="">
          <p:sp>
            <p:nvSpPr>
              <p:cNvPr id="24" name="TextBox 2">
                <a:extLst>
                  <a:ext uri="{FF2B5EF4-FFF2-40B4-BE49-F238E27FC236}">
                    <a16:creationId xmlns:a16="http://schemas.microsoft.com/office/drawing/2014/main" id="{2BB4786C-96FB-E946-82D7-D57AD8E2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3711" y="4501748"/>
                <a:ext cx="830933" cy="369332"/>
              </a:xfrm>
              <a:prstGeom prst="rect">
                <a:avLst/>
              </a:prstGeom>
              <a:blipFill>
                <a:blip r:embed="rId4"/>
                <a:stretch>
                  <a:fillRect l="-4478" t="-10000" r="-4478" b="-2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E89E67AD-F82C-504A-8E93-8AE9C9A2836B}"/>
              </a:ext>
            </a:extLst>
          </p:cNvPr>
          <p:cNvSpPr txBox="1"/>
          <p:nvPr/>
        </p:nvSpPr>
        <p:spPr>
          <a:xfrm>
            <a:off x="457200" y="2922655"/>
            <a:ext cx="3442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Recursively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5" name="Oval 72">
            <a:extLst>
              <a:ext uri="{FF2B5EF4-FFF2-40B4-BE49-F238E27FC236}">
                <a16:creationId xmlns:a16="http://schemas.microsoft.com/office/drawing/2014/main" id="{6FBB26FF-2FDA-2040-90CE-C26926EF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028" y="5152579"/>
            <a:ext cx="7620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6" name="Line 74">
            <a:extLst>
              <a:ext uri="{FF2B5EF4-FFF2-40B4-BE49-F238E27FC236}">
                <a16:creationId xmlns:a16="http://schemas.microsoft.com/office/drawing/2014/main" id="{7134650D-2BB7-E34E-8B45-678CCF6D7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5428" y="5668689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74">
            <a:extLst>
              <a:ext uri="{FF2B5EF4-FFF2-40B4-BE49-F238E27FC236}">
                <a16:creationId xmlns:a16="http://schemas.microsoft.com/office/drawing/2014/main" id="{EA53635D-39E6-834C-8EE5-3360C92E5B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3299" y="5616163"/>
            <a:ext cx="38453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Oval 72">
            <a:extLst>
              <a:ext uri="{FF2B5EF4-FFF2-40B4-BE49-F238E27FC236}">
                <a16:creationId xmlns:a16="http://schemas.microsoft.com/office/drawing/2014/main" id="{D573278A-B5C5-D14D-A753-4DB16DE9A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064" y="5191165"/>
            <a:ext cx="7620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9" name="TextBox 1">
            <a:extLst>
              <a:ext uri="{FF2B5EF4-FFF2-40B4-BE49-F238E27FC236}">
                <a16:creationId xmlns:a16="http://schemas.microsoft.com/office/drawing/2014/main" id="{342ABDC9-A723-CF47-A327-E37690283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858" y="4780825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Search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right</a:t>
            </a:r>
          </a:p>
        </p:txBody>
      </p:sp>
      <p:sp>
        <p:nvSpPr>
          <p:cNvPr id="70" name="Line 74">
            <a:extLst>
              <a:ext uri="{FF2B5EF4-FFF2-40B4-BE49-F238E27FC236}">
                <a16:creationId xmlns:a16="http://schemas.microsoft.com/office/drawing/2014/main" id="{41F56675-AB87-3C48-A4D0-D6CC7DB4EF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06763" y="5658196"/>
            <a:ext cx="38453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Line 74">
            <a:extLst>
              <a:ext uri="{FF2B5EF4-FFF2-40B4-BE49-F238E27FC236}">
                <a16:creationId xmlns:a16="http://schemas.microsoft.com/office/drawing/2014/main" id="{7A166F4B-CADD-FE4F-94FA-C61B8AD18F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5031" y="572456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TextBox 1">
            <a:extLst>
              <a:ext uri="{FF2B5EF4-FFF2-40B4-BE49-F238E27FC236}">
                <a16:creationId xmlns:a16="http://schemas.microsoft.com/office/drawing/2014/main" id="{9E3479DB-DBDA-E444-9B30-8B7020E6B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92" y="6193972"/>
            <a:ext cx="3275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Otherwise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add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x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into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results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E5997E-115F-6B4C-B86A-26DAF5CB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B973B-5F6B-B645-B5A6-0F7B79E9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1387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1D Range Search</a:t>
            </a:r>
            <a:endParaRPr lang="en-US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DB7B701-847D-5E48-86C4-C0EE104EDCE7}"/>
              </a:ext>
            </a:extLst>
          </p:cNvPr>
          <p:cNvGrpSpPr>
            <a:grpSpLocks/>
          </p:cNvGrpSpPr>
          <p:nvPr/>
        </p:nvGrpSpPr>
        <p:grpSpPr bwMode="auto">
          <a:xfrm>
            <a:off x="1519147" y="2108705"/>
            <a:ext cx="5924550" cy="2108200"/>
            <a:chOff x="1508125" y="2451100"/>
            <a:chExt cx="5924550" cy="2108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E6268-A274-884B-AB99-FD002687B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90"/>
            <a:stretch>
              <a:fillRect/>
            </a:stretch>
          </p:blipFill>
          <p:spPr bwMode="auto">
            <a:xfrm>
              <a:off x="1508125" y="2451100"/>
              <a:ext cx="5924550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1E135659-D1FB-F747-9338-E39526AFAD75}"/>
                </a:ext>
              </a:extLst>
            </p:cNvPr>
            <p:cNvSpPr/>
            <p:nvPr/>
          </p:nvSpPr>
          <p:spPr>
            <a:xfrm>
              <a:off x="3759200" y="3746500"/>
              <a:ext cx="431800" cy="812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FF0F3384-321E-AF4E-B1F4-38B257223BEE}"/>
                </a:ext>
              </a:extLst>
            </p:cNvPr>
            <p:cNvSpPr/>
            <p:nvPr/>
          </p:nvSpPr>
          <p:spPr>
            <a:xfrm>
              <a:off x="5829300" y="3746500"/>
              <a:ext cx="723900" cy="812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" name="Rectangle 18">
            <a:extLst>
              <a:ext uri="{FF2B5EF4-FFF2-40B4-BE49-F238E27FC236}">
                <a16:creationId xmlns:a16="http://schemas.microsoft.com/office/drawing/2014/main" id="{A63FD3E9-DD87-6A4A-9963-3AD6B105E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452" y="4132551"/>
            <a:ext cx="4095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Example:</a:t>
            </a:r>
            <a:r>
              <a:rPr lang="en-US" altLang="zh-CN" dirty="0">
                <a:ea typeface="宋体" panose="02010600030101010101" pitchFamily="2" charset="-122"/>
              </a:rPr>
              <a:t> retrieve all points in [25, 90]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7C33D-4BB6-CA45-8E49-C950555E755A}"/>
              </a:ext>
            </a:extLst>
          </p:cNvPr>
          <p:cNvSpPr txBox="1"/>
          <p:nvPr/>
        </p:nvSpPr>
        <p:spPr>
          <a:xfrm>
            <a:off x="1293116" y="4805081"/>
            <a:ext cx="1075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Results</a:t>
            </a:r>
            <a:endParaRPr 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977679-D57C-A240-B77D-BAE39085517A}"/>
              </a:ext>
            </a:extLst>
          </p:cNvPr>
          <p:cNvSpPr txBox="1"/>
          <p:nvPr/>
        </p:nvSpPr>
        <p:spPr>
          <a:xfrm>
            <a:off x="3774130" y="178400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6903AC-962B-9A43-A86D-A9FEBC98BB02}"/>
              </a:ext>
            </a:extLst>
          </p:cNvPr>
          <p:cNvSpPr/>
          <p:nvPr/>
        </p:nvSpPr>
        <p:spPr>
          <a:xfrm>
            <a:off x="2529699" y="4841040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E2C45-0164-D34D-BC5E-9F4EB9F789BB}"/>
              </a:ext>
            </a:extLst>
          </p:cNvPr>
          <p:cNvSpPr txBox="1"/>
          <p:nvPr/>
        </p:nvSpPr>
        <p:spPr>
          <a:xfrm>
            <a:off x="2500845" y="230702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C39F27-18FF-D245-806E-B85062F8BE73}"/>
              </a:ext>
            </a:extLst>
          </p:cNvPr>
          <p:cNvSpPr/>
          <p:nvPr/>
        </p:nvSpPr>
        <p:spPr>
          <a:xfrm>
            <a:off x="2971486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37</a:t>
            </a:r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69367C-42B2-A547-A06C-56CCCE61A5DA}"/>
              </a:ext>
            </a:extLst>
          </p:cNvPr>
          <p:cNvSpPr/>
          <p:nvPr/>
        </p:nvSpPr>
        <p:spPr>
          <a:xfrm>
            <a:off x="3420385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49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6CA8D5-6225-1146-A2C0-AC4B84662947}"/>
              </a:ext>
            </a:extLst>
          </p:cNvPr>
          <p:cNvSpPr/>
          <p:nvPr/>
        </p:nvSpPr>
        <p:spPr>
          <a:xfrm>
            <a:off x="3872447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59</a:t>
            </a:r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14D7767-C796-6448-B31B-6D049B603B11}"/>
              </a:ext>
            </a:extLst>
          </p:cNvPr>
          <p:cNvSpPr/>
          <p:nvPr/>
        </p:nvSpPr>
        <p:spPr>
          <a:xfrm>
            <a:off x="4311809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62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168E22-445E-B742-A8D8-6552F71AFE3E}"/>
              </a:ext>
            </a:extLst>
          </p:cNvPr>
          <p:cNvSpPr txBox="1"/>
          <p:nvPr/>
        </p:nvSpPr>
        <p:spPr>
          <a:xfrm>
            <a:off x="3315732" y="275446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338B90C-4E4C-B643-A8CA-4698E5954A3A}"/>
              </a:ext>
            </a:extLst>
          </p:cNvPr>
          <p:cNvSpPr/>
          <p:nvPr/>
        </p:nvSpPr>
        <p:spPr>
          <a:xfrm>
            <a:off x="4753471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70</a:t>
            </a:r>
            <a:endParaRPr 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DCC158-A0C9-F946-8E2A-2F942EF6D5F0}"/>
              </a:ext>
            </a:extLst>
          </p:cNvPr>
          <p:cNvSpPr/>
          <p:nvPr/>
        </p:nvSpPr>
        <p:spPr>
          <a:xfrm>
            <a:off x="5191541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80</a:t>
            </a:r>
            <a:endParaRPr 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C50BADD-9D53-E646-BB57-6019A45AEFBD}"/>
              </a:ext>
            </a:extLst>
          </p:cNvPr>
          <p:cNvSpPr/>
          <p:nvPr/>
        </p:nvSpPr>
        <p:spPr>
          <a:xfrm>
            <a:off x="5632195" y="4840704"/>
            <a:ext cx="441788" cy="38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89</a:t>
            </a:r>
            <a:endParaRPr 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1079A6-DB2C-6D48-87EF-D29B80BDD9E4}"/>
              </a:ext>
            </a:extLst>
          </p:cNvPr>
          <p:cNvSpPr txBox="1"/>
          <p:nvPr/>
        </p:nvSpPr>
        <p:spPr>
          <a:xfrm>
            <a:off x="2699996" y="335558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A6A68C-3E80-444D-BC97-082218E5A343}"/>
              </a:ext>
            </a:extLst>
          </p:cNvPr>
          <p:cNvSpPr txBox="1"/>
          <p:nvPr/>
        </p:nvSpPr>
        <p:spPr>
          <a:xfrm>
            <a:off x="871703" y="5626278"/>
            <a:ext cx="7219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time complexity is </a:t>
            </a:r>
            <a:r>
              <a:rPr lang="en-US" sz="2000" dirty="0">
                <a:solidFill>
                  <a:srgbClr val="C00000"/>
                </a:solidFill>
              </a:rPr>
              <a:t>O(</a:t>
            </a:r>
            <a:r>
              <a:rPr lang="en-US" sz="2000" dirty="0" err="1">
                <a:solidFill>
                  <a:srgbClr val="C00000"/>
                </a:solidFill>
              </a:rPr>
              <a:t>logn</a:t>
            </a:r>
            <a:r>
              <a:rPr lang="en-US" sz="2000" dirty="0">
                <a:solidFill>
                  <a:srgbClr val="C00000"/>
                </a:solidFill>
              </a:rPr>
              <a:t> + k)</a:t>
            </a:r>
            <a:r>
              <a:rPr lang="en-US" sz="2000" dirty="0"/>
              <a:t>, where k is the number in the range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540C9-BFEF-AA4A-98EC-B6C3DBDF43D3}"/>
              </a:ext>
            </a:extLst>
          </p:cNvPr>
          <p:cNvSpPr txBox="1"/>
          <p:nvPr/>
        </p:nvSpPr>
        <p:spPr>
          <a:xfrm>
            <a:off x="5506714" y="230702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0AB68A-17EE-154F-820C-DA7AF82DA96F}"/>
              </a:ext>
            </a:extLst>
          </p:cNvPr>
          <p:cNvSpPr txBox="1"/>
          <p:nvPr/>
        </p:nvSpPr>
        <p:spPr>
          <a:xfrm>
            <a:off x="4481422" y="27932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8AE582-E9C5-DC44-A61F-9C4A2040586D}"/>
              </a:ext>
            </a:extLst>
          </p:cNvPr>
          <p:cNvSpPr txBox="1"/>
          <p:nvPr/>
        </p:nvSpPr>
        <p:spPr>
          <a:xfrm>
            <a:off x="4025043" y="33678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281816E-3A21-DF45-82E1-E9CE2153375C}"/>
              </a:ext>
            </a:extLst>
          </p:cNvPr>
          <p:cNvSpPr txBox="1"/>
          <p:nvPr/>
        </p:nvSpPr>
        <p:spPr>
          <a:xfrm>
            <a:off x="5178947" y="334418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A5F8760-F80E-FD40-9F5A-07173CE03DBF}"/>
              </a:ext>
            </a:extLst>
          </p:cNvPr>
          <p:cNvSpPr txBox="1"/>
          <p:nvPr/>
        </p:nvSpPr>
        <p:spPr>
          <a:xfrm>
            <a:off x="6470571" y="28189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50BB3D-AC72-B648-AF82-6A7216BF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DAF039-C829-D74D-9109-F912DBA0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22</a:t>
            </a:fld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56DDCA-E788-254B-BB54-1294D0E50B4E}"/>
              </a:ext>
            </a:extLst>
          </p:cNvPr>
          <p:cNvSpPr txBox="1"/>
          <p:nvPr/>
        </p:nvSpPr>
        <p:spPr>
          <a:xfrm>
            <a:off x="672956" y="108455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2: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</a:t>
            </a:r>
          </a:p>
        </p:txBody>
      </p:sp>
    </p:spTree>
    <p:extLst>
      <p:ext uri="{BB962C8B-B14F-4D97-AF65-F5344CB8AC3E}">
        <p14:creationId xmlns:p14="http://schemas.microsoft.com/office/powerpoint/2010/main" val="28273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6" grpId="0" animBg="1"/>
      <p:bldP spid="20" grpId="0" animBg="1"/>
      <p:bldP spid="21" grpId="0" animBg="1"/>
      <p:bldP spid="22" grpId="0" animBg="1"/>
      <p:bldP spid="23" grpId="0"/>
      <p:bldP spid="27" grpId="0" animBg="1"/>
      <p:bldP spid="28" grpId="0" animBg="1"/>
      <p:bldP spid="29" grpId="0" animBg="1"/>
      <p:bldP spid="30" grpId="0"/>
      <p:bldP spid="31" grpId="0"/>
      <p:bldP spid="24" grpId="0"/>
      <p:bldP spid="25" grpId="0"/>
      <p:bldP spid="26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46B60EDD-417F-2E41-9F46-58AB0B03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1438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DB97-9181-BF40-B096-8D02F76F5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304746-60B3-D241-9CC7-2E8EB6DF9BEC}" type="slidenum">
              <a:rPr lang="en-US" altLang="en-US"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2532" name="Content Placeholder 5">
            <a:extLst>
              <a:ext uri="{FF2B5EF4-FFF2-40B4-BE49-F238E27FC236}">
                <a16:creationId xmlns:a16="http://schemas.microsoft.com/office/drawing/2014/main" id="{6ED749EA-CA67-E84C-B782-DAB490C9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2095500"/>
          </a:xfrm>
        </p:spPr>
        <p:txBody>
          <a:bodyPr/>
          <a:lstStyle/>
          <a:p>
            <a:pPr eaLnBrk="1" hangingPunct="1"/>
            <a:r>
              <a:rPr lang="en-US" altLang="zh-CN" sz="26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6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Internal nodes store splitting values (i.e., not necessarily same as data). </a:t>
            </a:r>
          </a:p>
          <a:p>
            <a:pPr lvl="1" eaLnBrk="1" hangingPunct="1"/>
            <a:r>
              <a:rPr lang="en-US" altLang="zh-CN" sz="2800" dirty="0">
                <a:ea typeface="宋体" panose="02010600030101010101" pitchFamily="2" charset="-122"/>
              </a:rPr>
              <a:t>Data points are stored in the leaf nodes.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2533" name="Picture 4">
            <a:extLst>
              <a:ext uri="{FF2B5EF4-FFF2-40B4-BE49-F238E27FC236}">
                <a16:creationId xmlns:a16="http://schemas.microsoft.com/office/drawing/2014/main" id="{C6F9EE1C-718F-424D-9325-9E505EA6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3098800"/>
            <a:ext cx="59245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77B704E-306D-014C-94D5-9D2EFFB1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919464C1-2E42-F040-B3A1-A412C404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2624"/>
          </a:xfrm>
        </p:spPr>
        <p:txBody>
          <a:bodyPr>
            <a:normAutofit fontScale="90000"/>
          </a:bodyPr>
          <a:lstStyle/>
          <a:p>
            <a:r>
              <a:rPr lang="en-US" altLang="zh-CN" sz="4400" dirty="0">
                <a:ea typeface="宋体" panose="02010600030101010101" pitchFamily="2" charset="-122"/>
              </a:rPr>
              <a:t>BST with data stored in leaves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C5991-BBC1-734D-A895-D1E08E122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F7A407-30CA-BE49-8F2D-D32DA92BFC2D}" type="slidenum">
              <a:rPr lang="en-US" altLang="en-US"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>
              <a:latin typeface="Garamond" panose="02020404030301010803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65F4A4-30A1-5042-8B5E-8B271BDDEE35}"/>
              </a:ext>
            </a:extLst>
          </p:cNvPr>
          <p:cNvCxnSpPr/>
          <p:nvPr/>
        </p:nvCxnSpPr>
        <p:spPr>
          <a:xfrm flipV="1">
            <a:off x="914806" y="2416929"/>
            <a:ext cx="66802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7" name="TextBox 7">
            <a:extLst>
              <a:ext uri="{FF2B5EF4-FFF2-40B4-BE49-F238E27FC236}">
                <a16:creationId xmlns:a16="http://schemas.microsoft.com/office/drawing/2014/main" id="{4D2F266C-1854-B248-B74C-77622A0CA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43" y="2785229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558" name="TextBox 8">
            <a:extLst>
              <a:ext uri="{FF2B5EF4-FFF2-40B4-BE49-F238E27FC236}">
                <a16:creationId xmlns:a16="http://schemas.microsoft.com/office/drawing/2014/main" id="{DA52FF95-B6CC-F549-8A7A-79DA46A85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0681" y="2728079"/>
            <a:ext cx="569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664D45-7602-8746-A300-D424DD204862}"/>
              </a:ext>
            </a:extLst>
          </p:cNvPr>
          <p:cNvCxnSpPr/>
          <p:nvPr/>
        </p:nvCxnSpPr>
        <p:spPr>
          <a:xfrm>
            <a:off x="4293006" y="1943854"/>
            <a:ext cx="0" cy="109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5403B-C0CF-A245-BA01-21A59568306A}"/>
              </a:ext>
            </a:extLst>
          </p:cNvPr>
          <p:cNvCxnSpPr/>
          <p:nvPr/>
        </p:nvCxnSpPr>
        <p:spPr>
          <a:xfrm>
            <a:off x="2553106" y="1943854"/>
            <a:ext cx="0" cy="109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F0336-036A-4245-B4EF-0127F7E4D6DD}"/>
              </a:ext>
            </a:extLst>
          </p:cNvPr>
          <p:cNvCxnSpPr/>
          <p:nvPr/>
        </p:nvCxnSpPr>
        <p:spPr>
          <a:xfrm>
            <a:off x="6071006" y="1943854"/>
            <a:ext cx="0" cy="109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49112D-72D3-EE41-A0A2-3CC6F8A63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381" y="3155117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4CE982-0395-1249-B15B-CD5DB4750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443" y="3155117"/>
            <a:ext cx="43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97BCB-8F18-3B4A-9A70-9056E6652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343" y="3155117"/>
            <a:ext cx="43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30C1C-E760-DB42-B492-7EE5B1FA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43" y="4418767"/>
            <a:ext cx="2338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Data: 10, 39, 55, 120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371E27-D538-1F45-AF5A-A106E91EED8B}"/>
              </a:ext>
            </a:extLst>
          </p:cNvPr>
          <p:cNvGrpSpPr>
            <a:grpSpLocks/>
          </p:cNvGrpSpPr>
          <p:nvPr/>
        </p:nvGrpSpPr>
        <p:grpSpPr bwMode="auto">
          <a:xfrm>
            <a:off x="4339043" y="3820279"/>
            <a:ext cx="1951038" cy="1201738"/>
            <a:chOff x="4394200" y="3575050"/>
            <a:chExt cx="1951038" cy="12017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170BAC5-9815-1447-8FFD-C4F965E98688}"/>
                </a:ext>
              </a:extLst>
            </p:cNvPr>
            <p:cNvSpPr/>
            <p:nvPr/>
          </p:nvSpPr>
          <p:spPr>
            <a:xfrm>
              <a:off x="5143500" y="3575050"/>
              <a:ext cx="508000" cy="482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DA5D0-5CFE-B342-AAAB-85A4D63CC7A5}"/>
                </a:ext>
              </a:extLst>
            </p:cNvPr>
            <p:cNvSpPr/>
            <p:nvPr/>
          </p:nvSpPr>
          <p:spPr>
            <a:xfrm>
              <a:off x="4394200" y="4287838"/>
              <a:ext cx="508000" cy="482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A03E96-9EBC-F24F-B574-459A0D16CB94}"/>
                </a:ext>
              </a:extLst>
            </p:cNvPr>
            <p:cNvSpPr/>
            <p:nvPr/>
          </p:nvSpPr>
          <p:spPr>
            <a:xfrm>
              <a:off x="5837238" y="4294188"/>
              <a:ext cx="508000" cy="482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82" name="Rectangle 22">
              <a:extLst>
                <a:ext uri="{FF2B5EF4-FFF2-40B4-BE49-F238E27FC236}">
                  <a16:creationId xmlns:a16="http://schemas.microsoft.com/office/drawing/2014/main" id="{6FEBB881-90B0-EC47-BC0D-E2B1E63E0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3613150"/>
              <a:ext cx="4413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23583" name="TextBox 23">
              <a:extLst>
                <a:ext uri="{FF2B5EF4-FFF2-40B4-BE49-F238E27FC236}">
                  <a16:creationId xmlns:a16="http://schemas.microsoft.com/office/drawing/2014/main" id="{15A4E45F-C323-CD4D-9E91-639AD8699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538" y="4344988"/>
              <a:ext cx="44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25</a:t>
              </a:r>
            </a:p>
          </p:txBody>
        </p:sp>
        <p:sp>
          <p:nvSpPr>
            <p:cNvPr id="23584" name="TextBox 24">
              <a:extLst>
                <a:ext uri="{FF2B5EF4-FFF2-40B4-BE49-F238E27FC236}">
                  <a16:creationId xmlns:a16="http://schemas.microsoft.com/office/drawing/2014/main" id="{A7FC5C56-9930-F647-8965-3AC23E746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2638" y="4344988"/>
              <a:ext cx="4413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75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BF0C44-46F8-584A-B650-ECF97EAB943B}"/>
                </a:ext>
              </a:extLst>
            </p:cNvPr>
            <p:cNvCxnSpPr>
              <a:stCxn id="20" idx="4"/>
              <a:endCxn id="21" idx="0"/>
            </p:cNvCxnSpPr>
            <p:nvPr/>
          </p:nvCxnSpPr>
          <p:spPr>
            <a:xfrm flipH="1">
              <a:off x="4648200" y="4057650"/>
              <a:ext cx="749300" cy="23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55E7C2-7327-A84B-9264-3CC1227E647D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5397500" y="4057650"/>
              <a:ext cx="693738" cy="236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5146CA2-3FE5-C448-8A1B-A409FB7ACA3D}"/>
              </a:ext>
            </a:extLst>
          </p:cNvPr>
          <p:cNvSpPr/>
          <p:nvPr/>
        </p:nvSpPr>
        <p:spPr>
          <a:xfrm>
            <a:off x="3848506" y="5426829"/>
            <a:ext cx="528637" cy="25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CF70C2-CBCE-344B-A25B-C71BFA9D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456" y="5369679"/>
            <a:ext cx="568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10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2957C31-0FB4-F342-AC24-78F40266E08D}"/>
              </a:ext>
            </a:extLst>
          </p:cNvPr>
          <p:cNvSpPr/>
          <p:nvPr/>
        </p:nvSpPr>
        <p:spPr>
          <a:xfrm>
            <a:off x="4697818" y="5452229"/>
            <a:ext cx="528638" cy="25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FE6CBF-8DE7-0B4C-8216-0B1FF656F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181" y="5395079"/>
            <a:ext cx="506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39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4140308-D3B3-E048-B247-AD110AF65D3F}"/>
              </a:ext>
            </a:extLst>
          </p:cNvPr>
          <p:cNvSpPr/>
          <p:nvPr/>
        </p:nvSpPr>
        <p:spPr>
          <a:xfrm>
            <a:off x="5578881" y="5433179"/>
            <a:ext cx="528637" cy="25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8D74D2-83F9-4643-9FDF-D6C90454A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243" y="5376029"/>
            <a:ext cx="56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55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21F82FD-8B35-5845-975D-B18A7201F8A7}"/>
              </a:ext>
            </a:extLst>
          </p:cNvPr>
          <p:cNvSpPr/>
          <p:nvPr/>
        </p:nvSpPr>
        <p:spPr>
          <a:xfrm>
            <a:off x="6307543" y="5433179"/>
            <a:ext cx="528638" cy="25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3523F3-032B-2B45-AEB5-7912B88C6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906" y="5376029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120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291D62-9D36-7041-B992-52A96C66A10A}"/>
              </a:ext>
            </a:extLst>
          </p:cNvPr>
          <p:cNvCxnSpPr>
            <a:stCxn id="21" idx="4"/>
            <a:endCxn id="30" idx="0"/>
          </p:cNvCxnSpPr>
          <p:nvPr/>
        </p:nvCxnSpPr>
        <p:spPr>
          <a:xfrm flipH="1">
            <a:off x="4113618" y="5015667"/>
            <a:ext cx="479425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EB6288-BC69-0944-BB50-DCBD5B655310}"/>
              </a:ext>
            </a:extLst>
          </p:cNvPr>
          <p:cNvCxnSpPr>
            <a:stCxn id="21" idx="4"/>
            <a:endCxn id="32" idx="0"/>
          </p:cNvCxnSpPr>
          <p:nvPr/>
        </p:nvCxnSpPr>
        <p:spPr>
          <a:xfrm>
            <a:off x="4593043" y="5015667"/>
            <a:ext cx="369888" cy="436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D2AE93-2AE2-1047-A31E-A316D149EF54}"/>
              </a:ext>
            </a:extLst>
          </p:cNvPr>
          <p:cNvCxnSpPr>
            <a:stCxn id="22" idx="4"/>
            <a:endCxn id="34" idx="0"/>
          </p:cNvCxnSpPr>
          <p:nvPr/>
        </p:nvCxnSpPr>
        <p:spPr>
          <a:xfrm flipH="1">
            <a:off x="5842406" y="5022017"/>
            <a:ext cx="193675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03ACF5D-A546-5141-8768-26221B62D522}"/>
              </a:ext>
            </a:extLst>
          </p:cNvPr>
          <p:cNvCxnSpPr>
            <a:stCxn id="22" idx="4"/>
            <a:endCxn id="36" idx="0"/>
          </p:cNvCxnSpPr>
          <p:nvPr/>
        </p:nvCxnSpPr>
        <p:spPr>
          <a:xfrm>
            <a:off x="6036081" y="5022017"/>
            <a:ext cx="534987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FFCADA-036D-844B-B7B9-327DF24E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38C07D-C39D-EC4B-AB8B-5141E775E39B}"/>
              </a:ext>
            </a:extLst>
          </p:cNvPr>
          <p:cNvSpPr txBox="1"/>
          <p:nvPr/>
        </p:nvSpPr>
        <p:spPr>
          <a:xfrm>
            <a:off x="757643" y="1094621"/>
            <a:ext cx="5874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18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0054488-95D4-AB42-A07E-6F39088C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5287"/>
            <a:ext cx="8229600" cy="814387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F4ECB-5CD6-EA47-AEF5-01B9F6465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9229AD-06BE-4D45-A1A9-16B3A62698CF}" type="slidenum">
              <a:rPr lang="en-US" altLang="en-US"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4580" name="Content Placeholder 5">
            <a:extLst>
              <a:ext uri="{FF2B5EF4-FFF2-40B4-BE49-F238E27FC236}">
                <a16:creationId xmlns:a16="http://schemas.microsoft.com/office/drawing/2014/main" id="{F9EC2F03-B8B1-5F48-B95F-3DF913E6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9276"/>
            <a:ext cx="8229600" cy="2095500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Retrieving data in [x, x’]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Perform binary search twice, once using x and the other using x’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Suppose binary search ends at leaves l and l’</a:t>
            </a:r>
          </a:p>
          <a:p>
            <a:pPr lvl="1"/>
            <a:r>
              <a:rPr lang="en-US" altLang="zh-CN" sz="2400" dirty="0">
                <a:ea typeface="宋体" panose="02010600030101010101" pitchFamily="2" charset="-122"/>
              </a:rPr>
              <a:t>The points in [x, x’] are the ones stored between l and l’ plus, possibly, the points stored in l and l’</a:t>
            </a:r>
          </a:p>
          <a:p>
            <a:pPr lvl="1"/>
            <a:endParaRPr lang="en-US" altLang="zh-CN" sz="2400" dirty="0">
              <a:ea typeface="宋体" panose="02010600030101010101" pitchFamily="2" charset="-122"/>
            </a:endParaRPr>
          </a:p>
          <a:p>
            <a:pPr lvl="1"/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BBB0A611-F7F8-784E-A079-A1465AB0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28" y="4034176"/>
            <a:ext cx="52276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8812FDD-F498-3849-BFCD-3E7920E9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EA2AEF-FA9C-7541-9844-60AB17AC4830}"/>
              </a:ext>
            </a:extLst>
          </p:cNvPr>
          <p:cNvSpPr txBox="1"/>
          <p:nvPr/>
        </p:nvSpPr>
        <p:spPr>
          <a:xfrm>
            <a:off x="666548" y="1118542"/>
            <a:ext cx="6303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56238CB-5493-214D-A772-298EAA78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49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AE658482-2080-4549-A674-EFF0111EE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1033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Example:</a:t>
            </a:r>
            <a:r>
              <a:rPr lang="en-US" altLang="zh-CN" dirty="0">
                <a:ea typeface="宋体" panose="02010600030101010101" pitchFamily="2" charset="-122"/>
              </a:rPr>
              <a:t> retrieve all points in [25, 90]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The search path for 25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2B2A4-DB47-BB48-9512-1612F439C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EAC623-A454-764D-ACD3-365E2B5DD8D4}" type="slidenum">
              <a:rPr lang="en-US" altLang="en-US"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5605" name="Picture 2">
            <a:extLst>
              <a:ext uri="{FF2B5EF4-FFF2-40B4-BE49-F238E27FC236}">
                <a16:creationId xmlns:a16="http://schemas.microsoft.com/office/drawing/2014/main" id="{81720AFA-90F2-F94C-A29D-3D6743CD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00300"/>
            <a:ext cx="7285038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5354DF-DF30-B748-9CEB-2D6870EF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82CBF6-91CD-464D-B258-6A5E12FFAD46}"/>
              </a:ext>
            </a:extLst>
          </p:cNvPr>
          <p:cNvSpPr txBox="1"/>
          <p:nvPr/>
        </p:nvSpPr>
        <p:spPr>
          <a:xfrm>
            <a:off x="800100" y="1077396"/>
            <a:ext cx="6005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7C544F5-B46D-A041-ADB5-33A77433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49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C798510-E749-0844-AE0C-047B831C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4306"/>
            <a:ext cx="8229600" cy="838200"/>
          </a:xfrm>
        </p:spPr>
        <p:txBody>
          <a:bodyPr/>
          <a:lstStyle/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The search for 90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7BF69-536F-324D-9413-8689B85C6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606E16C-C558-8747-A72A-C714A2AE5DA0}" type="slidenum">
              <a:rPr lang="en-US" altLang="en-US"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6629" name="Picture 2">
            <a:extLst>
              <a:ext uri="{FF2B5EF4-FFF2-40B4-BE49-F238E27FC236}">
                <a16:creationId xmlns:a16="http://schemas.microsoft.com/office/drawing/2014/main" id="{F2D8920E-7435-4D41-9119-E2B1952E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619677"/>
            <a:ext cx="71675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D932F8A-4FA2-B14E-9CB3-B7BBDD48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51E7A0-A94E-8641-9DAD-68FE49E9E0DD}"/>
              </a:ext>
            </a:extLst>
          </p:cNvPr>
          <p:cNvSpPr txBox="1"/>
          <p:nvPr/>
        </p:nvSpPr>
        <p:spPr>
          <a:xfrm>
            <a:off x="936527" y="1351499"/>
            <a:ext cx="6928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F1DCF3F-FD83-2E42-A70D-AABCBC2E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558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C5278AC9-4952-D64B-AA43-38329F76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618"/>
            <a:ext cx="8420100" cy="14732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Examine the leaves in the sub-trees between the two traversing paths from the root.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0C7A-75A1-3C4D-A979-8B7EE3C29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669E5E4-3802-1B4A-AA2F-B2653FB37E83}" type="slidenum">
              <a:rPr lang="en-US" altLang="en-US"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7653" name="Picture 2">
            <a:extLst>
              <a:ext uri="{FF2B5EF4-FFF2-40B4-BE49-F238E27FC236}">
                <a16:creationId xmlns:a16="http://schemas.microsoft.com/office/drawing/2014/main" id="{49BEC076-3AC9-5642-89F8-D0364C61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289175"/>
            <a:ext cx="64135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1">
            <a:extLst>
              <a:ext uri="{FF2B5EF4-FFF2-40B4-BE49-F238E27FC236}">
                <a16:creationId xmlns:a16="http://schemas.microsoft.com/office/drawing/2014/main" id="{F0397126-9EB7-7049-A6FD-9A7820699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943100"/>
            <a:ext cx="1171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split node</a:t>
            </a:r>
          </a:p>
        </p:txBody>
      </p:sp>
      <p:sp>
        <p:nvSpPr>
          <p:cNvPr id="27655" name="Rectangle 1">
            <a:extLst>
              <a:ext uri="{FF2B5EF4-FFF2-40B4-BE49-F238E27FC236}">
                <a16:creationId xmlns:a16="http://schemas.microsoft.com/office/drawing/2014/main" id="{2D78ED01-E086-184B-AB36-4770B4F41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13" y="6243638"/>
            <a:ext cx="300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retrieve all points in [25, 90]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A90D2A4-3085-824C-AA23-FFF45F82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04BD20-2A68-3441-8F91-0C81CA17B45B}"/>
              </a:ext>
            </a:extLst>
          </p:cNvPr>
          <p:cNvSpPr txBox="1"/>
          <p:nvPr/>
        </p:nvSpPr>
        <p:spPr>
          <a:xfrm>
            <a:off x="820648" y="1197771"/>
            <a:ext cx="6005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8E6E1D80-9377-0945-B483-E4F1EFE9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759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 – Another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3180-9EF9-A44F-B808-C7AD0A39D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A1B6A9-ECD9-BF4C-910F-F2485493F039}" type="slidenum">
              <a:rPr lang="en-US" altLang="en-US">
                <a:latin typeface="Garamond" panose="02020404030301010803" pitchFamily="18" charset="0"/>
              </a:rPr>
              <a:pPr eaLnBrk="1" hangingPunct="1"/>
              <a:t>29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C7A49F5B-AF90-AA45-8149-D694DA5D8A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252" y="2101851"/>
            <a:ext cx="7212012" cy="3843337"/>
          </a:xfrm>
          <a:noFill/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01BC6C8-13BC-274B-A4A3-F680926E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156FB-FAD4-EE4F-BD8A-F48C7DEA0B43}"/>
              </a:ext>
            </a:extLst>
          </p:cNvPr>
          <p:cNvSpPr txBox="1"/>
          <p:nvPr/>
        </p:nvSpPr>
        <p:spPr>
          <a:xfrm>
            <a:off x="851471" y="1635831"/>
            <a:ext cx="6005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568955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4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E2372BB-0697-D34F-8726-33F231F1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96" y="149261"/>
            <a:ext cx="7886700" cy="9398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D83F-19D7-AE4F-B7F5-99101E89F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834601-7DEE-9248-AA87-627ACDF4676A}" type="slidenum">
              <a:rPr lang="en-US" altLang="en-US"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2FD22AB3-3D28-0E48-95EB-DD20A3451E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62" y="2757765"/>
            <a:ext cx="5235575" cy="3827462"/>
          </a:xfrm>
          <a:noFill/>
        </p:spPr>
      </p:pic>
      <p:sp>
        <p:nvSpPr>
          <p:cNvPr id="29701" name="TextBox 5">
            <a:extLst>
              <a:ext uri="{FF2B5EF4-FFF2-40B4-BE49-F238E27FC236}">
                <a16:creationId xmlns:a16="http://schemas.microsoft.com/office/drawing/2014/main" id="{63158015-C452-F344-9013-00DECCF07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604" y="933051"/>
            <a:ext cx="523557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How do we find the leaves of interest?</a:t>
            </a:r>
          </a:p>
          <a:p>
            <a:pPr eaLnBrk="1" hangingPunct="1"/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  Find </a:t>
            </a:r>
            <a:r>
              <a:rPr lang="en-US" altLang="zh-CN" b="1" dirty="0">
                <a:ea typeface="宋体" panose="02010600030101010101" pitchFamily="2" charset="-122"/>
              </a:rPr>
              <a:t>split node </a:t>
            </a:r>
            <a:r>
              <a:rPr lang="en-US" altLang="zh-CN" dirty="0">
                <a:ea typeface="宋体" panose="02010600030101010101" pitchFamily="2" charset="-122"/>
              </a:rPr>
              <a:t>(i.e., node where the 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  paths to x and x’ split).</a:t>
            </a:r>
          </a:p>
          <a:p>
            <a:pPr eaLnBrk="1" hangingPunct="1"/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  Left turn on left side</a:t>
            </a:r>
            <a:r>
              <a:rPr lang="en-US" altLang="zh-CN" dirty="0">
                <a:ea typeface="宋体" panose="02010600030101010101" pitchFamily="2" charset="-122"/>
              </a:rPr>
              <a:t>: report leaves in right subtrees</a:t>
            </a:r>
          </a:p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  Right turn on right side</a:t>
            </a:r>
            <a:r>
              <a:rPr lang="en-US" altLang="zh-CN" dirty="0">
                <a:ea typeface="宋体" panose="02010600030101010101" pitchFamily="2" charset="-122"/>
              </a:rPr>
              <a:t>: report leaves in left </a:t>
            </a:r>
            <a:r>
              <a:rPr lang="en-US" altLang="zh-CN" dirty="0" err="1">
                <a:ea typeface="宋体" panose="02010600030101010101" pitchFamily="2" charset="-122"/>
              </a:rPr>
              <a:t>substrees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b="1" dirty="0">
                <a:ea typeface="宋体" panose="02010600030101010101" pitchFamily="2" charset="-122"/>
              </a:rPr>
              <a:t>Right turn on left side or right turn on left side</a:t>
            </a:r>
            <a:r>
              <a:rPr lang="en-US" altLang="zh-CN" dirty="0">
                <a:ea typeface="宋体" panose="02010600030101010101" pitchFamily="2" charset="-122"/>
              </a:rPr>
              <a:t>, continue. </a:t>
            </a:r>
          </a:p>
        </p:txBody>
      </p:sp>
      <p:sp>
        <p:nvSpPr>
          <p:cNvPr id="29702" name="Rectangle 5">
            <a:extLst>
              <a:ext uri="{FF2B5EF4-FFF2-40B4-BE49-F238E27FC236}">
                <a16:creationId xmlns:a16="http://schemas.microsoft.com/office/drawing/2014/main" id="{90E95C59-C4A9-3345-8569-AA99C6CB3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312462"/>
            <a:ext cx="3419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70C0"/>
                </a:solidFill>
                <a:ea typeface="宋体" panose="02010600030101010101" pitchFamily="2" charset="-122"/>
              </a:rPr>
              <a:t>O(</a:t>
            </a:r>
            <a:r>
              <a:rPr lang="en-US" altLang="zh-CN" sz="2400" dirty="0" err="1">
                <a:solidFill>
                  <a:srgbClr val="0070C0"/>
                </a:solidFill>
                <a:ea typeface="宋体" panose="02010600030101010101" pitchFamily="2" charset="-122"/>
              </a:rPr>
              <a:t>logn</a:t>
            </a:r>
            <a:r>
              <a:rPr lang="en-US" altLang="zh-CN" sz="2400" dirty="0">
                <a:solidFill>
                  <a:srgbClr val="0070C0"/>
                </a:solidFill>
                <a:ea typeface="宋体" panose="02010600030101010101" pitchFamily="2" charset="-122"/>
              </a:rPr>
              <a:t> + k) </a:t>
            </a:r>
            <a:r>
              <a:rPr lang="en-US" altLang="zh-CN" sz="2400" dirty="0">
                <a:ea typeface="宋体" panose="02010600030101010101" pitchFamily="2" charset="-122"/>
              </a:rPr>
              <a:t>time where k is  the number of items reported.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B370B6B-54E0-C64F-A461-742FA2EF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BDA18F-B407-1F48-A8A1-88484D44251B}"/>
              </a:ext>
            </a:extLst>
          </p:cNvPr>
          <p:cNvSpPr txBox="1"/>
          <p:nvPr/>
        </p:nvSpPr>
        <p:spPr>
          <a:xfrm>
            <a:off x="628650" y="1015751"/>
            <a:ext cx="2888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F42B36AA-DD37-6C40-83A6-7394594B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52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1D Range Search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67761303-5A83-3941-9E02-A3A086A6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655762"/>
            <a:ext cx="8229600" cy="4378324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Speed-up search by keeping the leaves in sorted order using a linked-list.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25E9-F47A-B04F-883E-9AEA6CD1D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18FFB34-28CD-7D49-B89E-3AB4175538A3}" type="slidenum">
              <a:rPr lang="en-US" altLang="en-US"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30725" name="Group 19">
            <a:extLst>
              <a:ext uri="{FF2B5EF4-FFF2-40B4-BE49-F238E27FC236}">
                <a16:creationId xmlns:a16="http://schemas.microsoft.com/office/drawing/2014/main" id="{94CA83B8-2F15-BB48-848E-1CFBF238AA9A}"/>
              </a:ext>
            </a:extLst>
          </p:cNvPr>
          <p:cNvGrpSpPr>
            <a:grpSpLocks/>
          </p:cNvGrpSpPr>
          <p:nvPr/>
        </p:nvGrpSpPr>
        <p:grpSpPr bwMode="auto">
          <a:xfrm>
            <a:off x="1209675" y="2763838"/>
            <a:ext cx="5924550" cy="2590800"/>
            <a:chOff x="1177925" y="3357563"/>
            <a:chExt cx="5924550" cy="2590800"/>
          </a:xfrm>
        </p:grpSpPr>
        <p:pic>
          <p:nvPicPr>
            <p:cNvPr id="30726" name="Picture 4">
              <a:extLst>
                <a:ext uri="{FF2B5EF4-FFF2-40B4-BE49-F238E27FC236}">
                  <a16:creationId xmlns:a16="http://schemas.microsoft.com/office/drawing/2014/main" id="{E3D679E3-8400-9844-805D-AAC3BD96AC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925" y="3357563"/>
              <a:ext cx="592455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7" name="Line 7">
              <a:extLst>
                <a:ext uri="{FF2B5EF4-FFF2-40B4-BE49-F238E27FC236}">
                  <a16:creationId xmlns:a16="http://schemas.microsoft.com/office/drawing/2014/main" id="{88ECD4BC-FBDC-D342-B7F0-D08722A46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100" y="5638800"/>
              <a:ext cx="203200" cy="2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8" name="Line 8">
              <a:extLst>
                <a:ext uri="{FF2B5EF4-FFF2-40B4-BE49-F238E27FC236}">
                  <a16:creationId xmlns:a16="http://schemas.microsoft.com/office/drawing/2014/main" id="{5B75274B-F2EF-5F4E-999A-52F2CD101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100" y="5664200"/>
              <a:ext cx="1778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9" name="Line 9">
              <a:extLst>
                <a:ext uri="{FF2B5EF4-FFF2-40B4-BE49-F238E27FC236}">
                  <a16:creationId xmlns:a16="http://schemas.microsoft.com/office/drawing/2014/main" id="{D0FD167C-1EF5-8D44-B82B-29C2FFE3A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6300" y="5638800"/>
              <a:ext cx="177800" cy="2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0" name="Line 10">
              <a:extLst>
                <a:ext uri="{FF2B5EF4-FFF2-40B4-BE49-F238E27FC236}">
                  <a16:creationId xmlns:a16="http://schemas.microsoft.com/office/drawing/2014/main" id="{2C932AC2-CEB9-354B-9840-8619C02C6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2700" y="5638800"/>
              <a:ext cx="228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1" name="Line 11">
              <a:extLst>
                <a:ext uri="{FF2B5EF4-FFF2-40B4-BE49-F238E27FC236}">
                  <a16:creationId xmlns:a16="http://schemas.microsoft.com/office/drawing/2014/main" id="{5290DC93-DFF5-4A4D-A806-A6E2C23F4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1300" y="5664200"/>
              <a:ext cx="279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2" name="Line 12">
              <a:extLst>
                <a:ext uri="{FF2B5EF4-FFF2-40B4-BE49-F238E27FC236}">
                  <a16:creationId xmlns:a16="http://schemas.microsoft.com/office/drawing/2014/main" id="{46BB7CF1-21F5-DA40-A806-379A9B65C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9300" y="5105400"/>
              <a:ext cx="2286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13">
              <a:extLst>
                <a:ext uri="{FF2B5EF4-FFF2-40B4-BE49-F238E27FC236}">
                  <a16:creationId xmlns:a16="http://schemas.microsoft.com/office/drawing/2014/main" id="{390983B9-FC4A-CC4B-A192-19BB3E2DD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5105400"/>
              <a:ext cx="4064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Line 14">
              <a:extLst>
                <a:ext uri="{FF2B5EF4-FFF2-40B4-BE49-F238E27FC236}">
                  <a16:creationId xmlns:a16="http://schemas.microsoft.com/office/drawing/2014/main" id="{8C2AF579-18DE-7741-B6AF-261B81EE1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500" y="5664200"/>
              <a:ext cx="2540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Line 15">
              <a:extLst>
                <a:ext uri="{FF2B5EF4-FFF2-40B4-BE49-F238E27FC236}">
                  <a16:creationId xmlns:a16="http://schemas.microsoft.com/office/drawing/2014/main" id="{B105D4B8-1EC6-2546-84F1-E6230A0AB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300" y="5664200"/>
              <a:ext cx="1778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16">
              <a:extLst>
                <a:ext uri="{FF2B5EF4-FFF2-40B4-BE49-F238E27FC236}">
                  <a16:creationId xmlns:a16="http://schemas.microsoft.com/office/drawing/2014/main" id="{DB592662-A4E7-744F-9232-4A6BE5A27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6500" y="5664200"/>
              <a:ext cx="1270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Line 17">
              <a:extLst>
                <a:ext uri="{FF2B5EF4-FFF2-40B4-BE49-F238E27FC236}">
                  <a16:creationId xmlns:a16="http://schemas.microsoft.com/office/drawing/2014/main" id="{026BBB53-3BF0-2A40-B529-0869995B1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0200" y="5219700"/>
              <a:ext cx="342900" cy="4191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18">
              <a:extLst>
                <a:ext uri="{FF2B5EF4-FFF2-40B4-BE49-F238E27FC236}">
                  <a16:creationId xmlns:a16="http://schemas.microsoft.com/office/drawing/2014/main" id="{2059A826-2986-2C4E-840F-DD4F158AA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8100" y="5638800"/>
              <a:ext cx="1651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9" name="Line 20">
              <a:extLst>
                <a:ext uri="{FF2B5EF4-FFF2-40B4-BE49-F238E27FC236}">
                  <a16:creationId xmlns:a16="http://schemas.microsoft.com/office/drawing/2014/main" id="{7CB3BF2A-2DEE-8A4F-B693-47573F079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1300" y="5948363"/>
              <a:ext cx="3606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17">
              <a:extLst>
                <a:ext uri="{FF2B5EF4-FFF2-40B4-BE49-F238E27FC236}">
                  <a16:creationId xmlns:a16="http://schemas.microsoft.com/office/drawing/2014/main" id="{00D62DF2-D634-E647-8DE1-EB413FD1D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5219700"/>
              <a:ext cx="279400" cy="57626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26D92B0-B3CE-7C41-A8D6-F3BDB2AF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DB8996-8634-6540-9139-31BE37ED478D}"/>
              </a:ext>
            </a:extLst>
          </p:cNvPr>
          <p:cNvSpPr txBox="1"/>
          <p:nvPr/>
        </p:nvSpPr>
        <p:spPr>
          <a:xfrm>
            <a:off x="724828" y="1103251"/>
            <a:ext cx="6005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0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1EA23-51CD-B241-9029-720EF357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1D Range Search: </a:t>
            </a:r>
            <a:r>
              <a:rPr lang="zh-CN" altLang="en-US" dirty="0">
                <a:ea typeface="宋体" panose="02010600030101010101" pitchFamily="2" charset="-122"/>
              </a:rPr>
              <a:t>总结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A84D98-4507-8C46-AC9F-E1AE71F2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</a:t>
            </a:r>
            <a:r>
              <a:rPr lang="zh-CN" altLang="en-US"/>
              <a:t> </a:t>
            </a:r>
            <a:r>
              <a:rPr lang="en-US" altLang="zh-CN"/>
              <a:t>design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r>
              <a:rPr lang="zh-CN" altLang="en-US"/>
              <a:t> </a:t>
            </a:r>
            <a:r>
              <a:rPr lang="en-US" altLang="zh-CN"/>
              <a:t>2022,</a:t>
            </a:r>
            <a:r>
              <a:rPr lang="zh-CN" altLang="en-US"/>
              <a:t> </a:t>
            </a:r>
            <a:r>
              <a:rPr lang="en-US" altLang="zh-CN"/>
              <a:t>Yongcai</a:t>
            </a:r>
            <a:r>
              <a:rPr lang="zh-CN" altLang="en-US"/>
              <a:t> </a:t>
            </a:r>
            <a:r>
              <a:rPr lang="en-US" altLang="zh-CN"/>
              <a:t>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649FE3-F087-A44D-A2A5-EB606F61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32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0C987B-BF23-A64E-B882-DEB1E18C348B}"/>
              </a:ext>
            </a:extLst>
          </p:cNvPr>
          <p:cNvSpPr txBox="1"/>
          <p:nvPr/>
        </p:nvSpPr>
        <p:spPr>
          <a:xfrm>
            <a:off x="1029257" y="178847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1: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Sorted Array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A2D152-0078-854D-B182-9CC111C4AECC}"/>
              </a:ext>
            </a:extLst>
          </p:cNvPr>
          <p:cNvSpPr txBox="1"/>
          <p:nvPr/>
        </p:nvSpPr>
        <p:spPr>
          <a:xfrm>
            <a:off x="5419619" y="1834640"/>
            <a:ext cx="1813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O(</a:t>
            </a:r>
            <a:r>
              <a:rPr lang="en-US" altLang="zh-CN" sz="2000" dirty="0" err="1">
                <a:solidFill>
                  <a:srgbClr val="C00000"/>
                </a:solidFill>
              </a:rPr>
              <a:t>logn</a:t>
            </a:r>
            <a:r>
              <a:rPr lang="en-US" altLang="zh-CN" sz="2000" dirty="0">
                <a:solidFill>
                  <a:srgbClr val="C00000"/>
                </a:solidFill>
              </a:rPr>
              <a:t> + k)</a:t>
            </a:r>
            <a:r>
              <a:rPr lang="en-US" altLang="zh-CN" sz="2000" dirty="0"/>
              <a:t> </a:t>
            </a:r>
            <a:endParaRPr 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05AB6B-5ED6-974F-A75B-417267625747}"/>
              </a:ext>
            </a:extLst>
          </p:cNvPr>
          <p:cNvSpPr txBox="1"/>
          <p:nvPr/>
        </p:nvSpPr>
        <p:spPr>
          <a:xfrm>
            <a:off x="1029257" y="25743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2: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161788-9230-5442-B7DD-4D0CF9A27441}"/>
              </a:ext>
            </a:extLst>
          </p:cNvPr>
          <p:cNvSpPr txBox="1"/>
          <p:nvPr/>
        </p:nvSpPr>
        <p:spPr>
          <a:xfrm>
            <a:off x="5419619" y="2590678"/>
            <a:ext cx="1630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O(</a:t>
            </a:r>
            <a:r>
              <a:rPr lang="en-US" altLang="zh-CN" sz="2000" dirty="0" err="1">
                <a:solidFill>
                  <a:srgbClr val="C00000"/>
                </a:solidFill>
              </a:rPr>
              <a:t>logn</a:t>
            </a:r>
            <a:r>
              <a:rPr lang="en-US" altLang="zh-CN" sz="2000" dirty="0">
                <a:solidFill>
                  <a:srgbClr val="C00000"/>
                </a:solidFill>
              </a:rPr>
              <a:t> + k)</a:t>
            </a:r>
            <a:r>
              <a:rPr lang="en-US" altLang="zh-CN" sz="2000" dirty="0"/>
              <a:t> </a:t>
            </a:r>
            <a:endParaRPr 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FD6EFD-39E0-2444-B65C-26E05131A6F3}"/>
              </a:ext>
            </a:extLst>
          </p:cNvPr>
          <p:cNvSpPr txBox="1"/>
          <p:nvPr/>
        </p:nvSpPr>
        <p:spPr>
          <a:xfrm>
            <a:off x="1037981" y="3429000"/>
            <a:ext cx="6886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Data Structure 3: </a:t>
            </a:r>
            <a:r>
              <a:rPr lang="en-US" altLang="zh-CN" sz="2400" dirty="0">
                <a:solidFill>
                  <a:schemeClr val="tx2"/>
                </a:solidFill>
                <a:ea typeface="宋体" panose="02010600030101010101" pitchFamily="2" charset="-122"/>
              </a:rPr>
              <a:t>BST with data stored in leaves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7A9874-3D8A-1E45-8856-F75642159973}"/>
              </a:ext>
            </a:extLst>
          </p:cNvPr>
          <p:cNvSpPr txBox="1"/>
          <p:nvPr/>
        </p:nvSpPr>
        <p:spPr>
          <a:xfrm>
            <a:off x="7401510" y="3429000"/>
            <a:ext cx="1381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ea typeface="宋体" panose="02010600030101010101" pitchFamily="2" charset="-122"/>
              </a:rPr>
              <a:t>O(</a:t>
            </a:r>
            <a:r>
              <a:rPr lang="en-US" altLang="zh-CN" sz="2000" dirty="0" err="1">
                <a:solidFill>
                  <a:srgbClr val="C00000"/>
                </a:solidFill>
                <a:ea typeface="宋体" panose="02010600030101010101" pitchFamily="2" charset="-122"/>
              </a:rPr>
              <a:t>logn</a:t>
            </a:r>
            <a:r>
              <a:rPr lang="en-US" altLang="zh-CN" sz="2000" dirty="0">
                <a:solidFill>
                  <a:srgbClr val="C00000"/>
                </a:solidFill>
                <a:ea typeface="宋体" panose="02010600030101010101" pitchFamily="2" charset="-122"/>
              </a:rPr>
              <a:t> + k) 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9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687A2-1B4D-8740-AEDD-82B2A47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831B1E-09A8-7F49-B882-F9E9552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11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>
            <a:extLst>
              <a:ext uri="{FF2B5EF4-FFF2-40B4-BE49-F238E27FC236}">
                <a16:creationId xmlns:a16="http://schemas.microsoft.com/office/drawing/2014/main" id="{641F8ADC-7B2D-064D-9B00-7882C2A14F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596900" y="1168400"/>
            <a:ext cx="8267700" cy="4419600"/>
          </a:xfrm>
          <a:blipFill rotWithShape="1">
            <a:blip r:embed="rId3" cstate="print"/>
            <a:stretch>
              <a:fillRect t="-1793"/>
            </a:stretch>
          </a:blipFill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E2C7F-4BDD-BC41-851A-D2EAD518C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040D7D-D45A-0946-88B9-62D3DE443D50}" type="slidenum">
              <a:rPr lang="en-US" altLang="en-US"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2E1C9016-8A47-234F-AA4A-D35A9A354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914" y="177800"/>
            <a:ext cx="7772400" cy="1092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2D Range Search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31749" name="Picture 3">
            <a:extLst>
              <a:ext uri="{FF2B5EF4-FFF2-40B4-BE49-F238E27FC236}">
                <a16:creationId xmlns:a16="http://schemas.microsoft.com/office/drawing/2014/main" id="{C10B41A8-2BB1-4C45-AF80-5488ADDF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4" b="4607"/>
          <a:stretch>
            <a:fillRect/>
          </a:stretch>
        </p:blipFill>
        <p:spPr bwMode="auto">
          <a:xfrm>
            <a:off x="2058149" y="3327362"/>
            <a:ext cx="441642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ACC656-4664-834D-A3BB-15D266C44429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89766" y="5588000"/>
            <a:ext cx="3607398" cy="369332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045632-AF53-9C46-9F36-846132E682D8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98932" y="2903698"/>
            <a:ext cx="968535" cy="391261"/>
          </a:xfrm>
          <a:prstGeom prst="rect">
            <a:avLst/>
          </a:prstGeom>
          <a:blipFill rotWithShape="1">
            <a:blip r:embed="rId6" cstate="print"/>
            <a:stretch>
              <a:fillRect t="-7692" r="-5031" b="-1692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</a:rPr>
              <a:t> </a:t>
            </a:r>
          </a:p>
        </p:txBody>
      </p:sp>
      <p:sp>
        <p:nvSpPr>
          <p:cNvPr id="31752" name="TextBox 9">
            <a:extLst>
              <a:ext uri="{FF2B5EF4-FFF2-40B4-BE49-F238E27FC236}">
                <a16:creationId xmlns:a16="http://schemas.microsoft.com/office/drawing/2014/main" id="{03A17664-CE64-A945-B187-A593B753D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4298950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31753" name="TextBox 10">
            <a:extLst>
              <a:ext uri="{FF2B5EF4-FFF2-40B4-BE49-F238E27FC236}">
                <a16:creationId xmlns:a16="http://schemas.microsoft.com/office/drawing/2014/main" id="{E50978F5-FC7F-2C4A-A7A4-EF4298B48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7338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y’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6D36B2-D389-944E-BA5B-73734CF7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D74D-48C5-C749-B20C-1C3CDD88A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A9E81C6-2878-774D-A6E1-55DEE38D898E}" type="slidenum">
              <a:rPr lang="en-US" altLang="en-US"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480BB36-7E2A-8E4E-80EC-2F0CDCCD9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400" y="76200"/>
            <a:ext cx="7772400" cy="1092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2D Range Search (cont’d)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53BE977-20BF-4E41-BFD6-E508BC908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168400"/>
            <a:ext cx="8267700" cy="4419600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A 2D range query can be decomposed in two 1D range queries: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One on the x-coordinate of the points.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The other on the y-coordinates of the points.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32773" name="Picture 3">
            <a:extLst>
              <a:ext uri="{FF2B5EF4-FFF2-40B4-BE49-F238E27FC236}">
                <a16:creationId xmlns:a16="http://schemas.microsoft.com/office/drawing/2014/main" id="{F872C8C4-0BE2-9647-9409-3D86223E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4" b="4607"/>
          <a:stretch>
            <a:fillRect/>
          </a:stretch>
        </p:blipFill>
        <p:spPr bwMode="auto">
          <a:xfrm>
            <a:off x="2047875" y="3295650"/>
            <a:ext cx="4416425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30C096-2B1F-F941-98CE-E5567883728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89766" y="5588000"/>
            <a:ext cx="3607398" cy="369332"/>
          </a:xfrm>
          <a:prstGeom prst="rect">
            <a:avLst/>
          </a:prstGeom>
          <a:blipFill rotWithShape="1">
            <a:blip r:embed="rId4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94D34-0362-0940-8883-91509037BA78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98932" y="2903698"/>
            <a:ext cx="968535" cy="391261"/>
          </a:xfrm>
          <a:prstGeom prst="rect">
            <a:avLst/>
          </a:prstGeom>
          <a:blipFill rotWithShape="1">
            <a:blip r:embed="rId5" cstate="print"/>
            <a:stretch>
              <a:fillRect t="-7692" r="-5031" b="-1692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</a:rPr>
              <a:t> </a:t>
            </a:r>
          </a:p>
        </p:txBody>
      </p:sp>
      <p:sp>
        <p:nvSpPr>
          <p:cNvPr id="32776" name="TextBox 9">
            <a:extLst>
              <a:ext uri="{FF2B5EF4-FFF2-40B4-BE49-F238E27FC236}">
                <a16:creationId xmlns:a16="http://schemas.microsoft.com/office/drawing/2014/main" id="{FE83DA6A-75F3-234F-844E-575D54CBF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4298950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32777" name="TextBox 10">
            <a:extLst>
              <a:ext uri="{FF2B5EF4-FFF2-40B4-BE49-F238E27FC236}">
                <a16:creationId xmlns:a16="http://schemas.microsoft.com/office/drawing/2014/main" id="{09C82EB5-0AE1-154F-BDEA-5A53B0ED3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37338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y’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ED2810-5274-A642-B745-13C76027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7949799-478B-B04F-A5C2-B1B1FDE513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426" y="15716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2D Range Search (cont’d)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E3C87E60-2480-1045-8326-8244BA6984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1930400"/>
          </a:xfrm>
        </p:spPr>
        <p:txBody>
          <a:bodyPr/>
          <a:lstStyle/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Store a </a:t>
            </a:r>
            <a:r>
              <a:rPr lang="en-US" altLang="zh-CN" sz="2600" b="1" i="1" dirty="0">
                <a:ea typeface="宋体" panose="02010600030101010101" pitchFamily="2" charset="-122"/>
              </a:rPr>
              <a:t>primary 1D range tree </a:t>
            </a:r>
            <a:r>
              <a:rPr lang="en-US" altLang="zh-CN" sz="2600" dirty="0">
                <a:ea typeface="宋体" panose="02010600030101010101" pitchFamily="2" charset="-122"/>
              </a:rPr>
              <a:t>for all the points based on </a:t>
            </a:r>
            <a:r>
              <a:rPr lang="en-US" altLang="zh-CN" sz="2600" i="1" dirty="0">
                <a:ea typeface="宋体" panose="02010600030101010101" pitchFamily="2" charset="-122"/>
              </a:rPr>
              <a:t>x-coordinate.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For each node, store a </a:t>
            </a:r>
            <a:r>
              <a:rPr lang="en-US" altLang="zh-CN" sz="2400" b="1" i="1" dirty="0">
                <a:ea typeface="宋体" panose="02010600030101010101" pitchFamily="2" charset="-122"/>
              </a:rPr>
              <a:t>secondary 1D range tree </a:t>
            </a:r>
            <a:r>
              <a:rPr lang="en-US" altLang="zh-CN" sz="2400" dirty="0">
                <a:ea typeface="宋体" panose="02010600030101010101" pitchFamily="2" charset="-122"/>
              </a:rPr>
              <a:t>based on </a:t>
            </a:r>
            <a:r>
              <a:rPr lang="en-US" altLang="zh-CN" sz="2400" i="1" dirty="0">
                <a:ea typeface="宋体" panose="02010600030101010101" pitchFamily="2" charset="-122"/>
              </a:rPr>
              <a:t>y-coordinate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</a:p>
          <a:p>
            <a:pPr eaLnBrk="1" hangingPunct="1"/>
            <a:endParaRPr lang="en-US" altLang="zh-CN" sz="2600" dirty="0"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C3E7E-8206-8C4A-8E26-15BC143325E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7BF343A-57FE-854F-91B2-D9EF73A79135}" type="slidenum">
              <a:rPr lang="en-US" altLang="en-US" sz="1200">
                <a:latin typeface="Garamond" panose="02020404030301010803" pitchFamily="18" charset="0"/>
              </a:rPr>
              <a:pPr algn="r" eaLnBrk="1" hangingPunct="1"/>
              <a:t>36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285E62F5-14CB-C043-9321-A852272E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265113"/>
            <a:ext cx="1371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2">
            <a:extLst>
              <a:ext uri="{FF2B5EF4-FFF2-40B4-BE49-F238E27FC236}">
                <a16:creationId xmlns:a16="http://schemas.microsoft.com/office/drawing/2014/main" id="{7C715159-702C-2240-A890-F9BD33D8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68700"/>
            <a:ext cx="3509963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B2CC58-A4FA-434A-B5D2-82FC5A7A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3530600"/>
            <a:ext cx="39370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5524E7C-8A8F-8044-A1E8-06547B510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F142BD-5AE9-0C40-A212-F3C2B861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3739C-278B-B241-80A8-8EE45F83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Range </a:t>
            </a:r>
            <a:r>
              <a:rPr lang="fr-FR" altLang="zh-CN" dirty="0" err="1"/>
              <a:t>Tree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06D28B-7D9D-1849-A2A8-5F4087DE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05" y="1690689"/>
            <a:ext cx="7073900" cy="444500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273A9-1C32-6244-A578-5E2C12EA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763BE4-A7C9-4248-8B3D-678C96B5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05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3739C-278B-B241-80A8-8EE45F83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fr-FR" altLang="zh-CN" dirty="0"/>
              <a:t>Range </a:t>
            </a:r>
            <a:r>
              <a:rPr lang="fr-FR" altLang="zh-CN" dirty="0" err="1"/>
              <a:t>Tree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F1D16-65FC-BD47-A9BA-1175AB23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7" y="1362074"/>
            <a:ext cx="8585200" cy="5130800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8FBD24-ED9F-6148-834F-5C2966B5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2E2EBA-FF2B-6242-B8AA-EB8135EC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3C894-54FE-404A-97EF-CE3DD898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fr-FR" altLang="zh-CN" dirty="0"/>
              <a:t>Range </a:t>
            </a:r>
            <a:r>
              <a:rPr lang="fr-FR" altLang="zh-CN" dirty="0" err="1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7F2A6-8D6D-D945-9D26-883006C32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B770C-E9E5-9A44-A18A-D0ADA69C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37" y="1613444"/>
            <a:ext cx="8585200" cy="50419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117C9E-8AEF-5242-9C52-439D135D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38783-4609-0B4B-8F98-B4AB49FA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D2B73237-7E66-3543-949D-3B9CABED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Query Types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2A895EF4-4AFF-9A4C-BACD-FA1183CA4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Exact match query: </a:t>
            </a:r>
            <a:r>
              <a:rPr lang="en-US" altLang="zh-CN" dirty="0">
                <a:ea typeface="宋体" panose="02010600030101010101" pitchFamily="2" charset="-122"/>
              </a:rPr>
              <a:t>Asks for the object(s) whose key matches query key exactly.</a:t>
            </a:r>
          </a:p>
          <a:p>
            <a:pPr eaLnBrk="1" hangingPunct="1"/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Range query: </a:t>
            </a:r>
            <a:r>
              <a:rPr lang="en-US" altLang="zh-CN" dirty="0">
                <a:ea typeface="宋体" panose="02010600030101010101" pitchFamily="2" charset="-122"/>
              </a:rPr>
              <a:t>Asks for the objects whose key lies in a specified query range (interval).</a:t>
            </a:r>
          </a:p>
          <a:p>
            <a:pPr eaLnBrk="1" hangingPunct="1"/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Nearest-neighbor query:</a:t>
            </a:r>
            <a:r>
              <a:rPr lang="en-US" altLang="zh-CN" dirty="0">
                <a:ea typeface="宋体" panose="02010600030101010101" pitchFamily="2" charset="-122"/>
              </a:rPr>
              <a:t> Asks for the objects whose key is “close” to query key.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0012-FC0C-684B-907C-DA48F2CE6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753C82-72C4-6043-8F28-A8B3A1A49F21}" type="slidenum">
              <a:rPr lang="en-US" altLang="en-US"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1FC87E-AACB-8D4D-A0C0-41B87C06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62BB6-42F1-AB49-BD3D-2D3A191F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fr-FR" altLang="zh-CN" dirty="0"/>
              <a:t>Range </a:t>
            </a:r>
            <a:r>
              <a:rPr lang="fr-FR" altLang="zh-CN" dirty="0" err="1"/>
              <a:t>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5C433-4514-784C-9018-CE6ACC087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altLang="zh-CN" dirty="0" err="1"/>
                  <a:t>Space</a:t>
                </a:r>
                <a:r>
                  <a:rPr lang="zh-CN" altLang="en-US" dirty="0"/>
                  <a:t> </a:t>
                </a:r>
                <a:r>
                  <a:rPr lang="fr-FR" altLang="zh-CN" dirty="0" err="1"/>
                  <a:t>complexity</a:t>
                </a:r>
                <a:r>
                  <a:rPr lang="fr-FR" altLang="zh-CN" dirty="0"/>
                  <a:t>:</a:t>
                </a:r>
              </a:p>
              <a:p>
                <a:pPr lvl="1"/>
                <a:r>
                  <a:rPr lang="fr-FR" altLang="zh-CN" dirty="0"/>
                  <a:t>Size of </a:t>
                </a:r>
                <a:r>
                  <a:rPr lang="fr-FR" altLang="zh-CN" dirty="0" err="1"/>
                  <a:t>each</a:t>
                </a:r>
                <a:r>
                  <a:rPr lang="fr-FR" altLang="zh-CN" dirty="0"/>
                  <a:t> </a:t>
                </a:r>
                <a:r>
                  <a:rPr lang="fr-FR" altLang="zh-CN" dirty="0" err="1"/>
                  <a:t>tree</a:t>
                </a:r>
                <a:r>
                  <a:rPr lang="fr-FR" altLang="zh-CN" dirty="0"/>
                  <a:t> (x- or y-) </a:t>
                </a:r>
                <a:r>
                  <a:rPr lang="fr-FR" altLang="zh-CN" dirty="0" err="1"/>
                  <a:t>is</a:t>
                </a:r>
                <a:r>
                  <a:rPr lang="fr-FR" altLang="zh-CN" dirty="0"/>
                  <a:t> </a:t>
                </a:r>
                <a:r>
                  <a:rPr lang="fr-FR" altLang="zh-CN" dirty="0" err="1"/>
                  <a:t>linear</a:t>
                </a:r>
                <a:r>
                  <a:rPr lang="fr-FR" altLang="zh-CN" dirty="0"/>
                  <a:t> to # of </a:t>
                </a:r>
                <a:r>
                  <a:rPr lang="fr-FR" altLang="zh-CN" dirty="0" err="1"/>
                  <a:t>leaves</a:t>
                </a:r>
                <a:endParaRPr lang="fr-FR" altLang="zh-CN" dirty="0"/>
              </a:p>
              <a:p>
                <a:pPr lvl="1"/>
                <a:r>
                  <a:rPr lang="fr-FR" altLang="zh-CN" dirty="0"/>
                  <a:t>Let  </a:t>
                </a:r>
                <a:r>
                  <a:rPr lang="en-US" altLang="zh-CN" dirty="0" err="1"/>
                  <a:t>T</a:t>
                </a:r>
                <a:r>
                  <a:rPr lang="en-US" altLang="zh-CN" baseline="-25000" dirty="0" err="1"/>
                  <a:t>i</a:t>
                </a:r>
                <a:r>
                  <a:rPr lang="fr-FR" altLang="zh-CN" dirty="0"/>
                  <a:t>  </a:t>
                </a:r>
                <a:r>
                  <a:rPr lang="fr-FR" altLang="zh-CN" dirty="0" err="1"/>
                  <a:t>be</a:t>
                </a:r>
                <a:r>
                  <a:rPr lang="fr-FR" altLang="zh-CN" dirty="0"/>
                  <a:t> # of </a:t>
                </a:r>
                <a:r>
                  <a:rPr lang="fr-FR" altLang="zh-CN" dirty="0" err="1"/>
                  <a:t>trees</a:t>
                </a:r>
                <a:r>
                  <a:rPr lang="fr-FR" altLang="zh-CN" dirty="0"/>
                  <a:t> of </a:t>
                </a:r>
                <a:r>
                  <a:rPr lang="fr-FR" altLang="zh-CN" dirty="0" err="1"/>
                  <a:t>which</a:t>
                </a:r>
                <a:r>
                  <a:rPr lang="fr-FR" altLang="zh-CN" dirty="0"/>
                  <a:t> </a:t>
                </a:r>
                <a:r>
                  <a:rPr lang="en-US" altLang="zh-CN" dirty="0"/>
                  <a:t>p</a:t>
                </a:r>
                <a:r>
                  <a:rPr lang="en-US" altLang="zh-CN" baseline="-25000" dirty="0"/>
                  <a:t>i</a:t>
                </a:r>
                <a:r>
                  <a:rPr lang="fr-FR" altLang="zh-CN" dirty="0"/>
                  <a:t>  </a:t>
                </a:r>
                <a:r>
                  <a:rPr lang="fr-FR" altLang="zh-CN" dirty="0" err="1"/>
                  <a:t>is</a:t>
                </a:r>
                <a:r>
                  <a:rPr lang="fr-FR" altLang="zh-CN" dirty="0"/>
                  <a:t> a </a:t>
                </a:r>
                <a:r>
                  <a:rPr lang="fr-FR" altLang="zh-CN" dirty="0" err="1"/>
                  <a:t>leaf</a:t>
                </a:r>
                <a:r>
                  <a:rPr lang="fr-FR" altLang="zh-CN" dirty="0"/>
                  <a:t>, total </a:t>
                </a:r>
                <a:r>
                  <a:rPr lang="fr-FR" altLang="zh-CN" dirty="0" err="1"/>
                  <a:t>space</a:t>
                </a:r>
                <a:r>
                  <a:rPr lang="fr-FR" altLang="zh-CN" dirty="0"/>
                  <a:t> </a:t>
                </a:r>
                <a:r>
                  <a:rPr lang="fr-FR" altLang="zh-CN" dirty="0" err="1"/>
                  <a:t>is</a:t>
                </a:r>
                <a:endParaRPr lang="fr-FR" altLang="zh-CN" dirty="0"/>
              </a:p>
              <a:p>
                <a:pPr lvl="1"/>
                <a:endParaRPr lang="fr-FR" altLang="zh-CN" dirty="0"/>
              </a:p>
              <a:p>
                <a:pPr lvl="1"/>
                <a:endParaRPr lang="fr-FR" altLang="zh-CN" dirty="0"/>
              </a:p>
              <a:p>
                <a:pPr lvl="1"/>
                <a:endParaRPr lang="fr-FR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altLang="zh-CN" dirty="0"/>
              </a:p>
              <a:p>
                <a:pPr lvl="1"/>
                <a:r>
                  <a:rPr lang="en-US" altLang="zh-CN" dirty="0"/>
                  <a:t>Total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altLang="zh-CN" dirty="0"/>
              </a:p>
              <a:p>
                <a:pPr lvl="1"/>
                <a:endParaRPr lang="fr-FR" altLang="zh-CN" dirty="0"/>
              </a:p>
              <a:p>
                <a:pPr lvl="1"/>
                <a:endParaRPr lang="fr-FR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F5C433-4514-784C-9018-CE6ACC087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5670F-6AC5-864D-8F57-335426F91074}"/>
                  </a:ext>
                </a:extLst>
              </p:cNvPr>
              <p:cNvSpPr txBox="1"/>
              <p:nvPr/>
            </p:nvSpPr>
            <p:spPr>
              <a:xfrm>
                <a:off x="2973978" y="3339737"/>
                <a:ext cx="106599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75670F-6AC5-864D-8F57-335426F9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978" y="3339737"/>
                <a:ext cx="1065997" cy="756233"/>
              </a:xfrm>
              <a:prstGeom prst="rect">
                <a:avLst/>
              </a:prstGeom>
              <a:blipFill>
                <a:blip r:embed="rId3"/>
                <a:stretch>
                  <a:fillRect l="-47059" t="-120000" r="-15294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A10DA4-E5D4-4043-9C13-4A237198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78" y="3190874"/>
            <a:ext cx="2705100" cy="33020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687459-C943-5540-A166-9F54CBC6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F97BA5-10C6-3D4E-95A3-EC31E0C2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403B27F9-01D4-2B40-9253-F65806DB48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3177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2D Range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475D4-1D83-FD4D-8367-44CFC4124931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4DB87FD7-88BF-584F-9B26-F878F6F1A76A}" type="slidenum">
              <a:rPr lang="en-US" altLang="en-US" sz="1200">
                <a:latin typeface="Garamond" panose="02020404030301010803" pitchFamily="18" charset="0"/>
              </a:rPr>
              <a:pPr algn="r" eaLnBrk="1" hangingPunct="1"/>
              <a:t>41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4821" name="Picture 2">
            <a:extLst>
              <a:ext uri="{FF2B5EF4-FFF2-40B4-BE49-F238E27FC236}">
                <a16:creationId xmlns:a16="http://schemas.microsoft.com/office/drawing/2014/main" id="{2B1D236C-A7BC-8F4F-895E-2A457309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0"/>
          <a:stretch>
            <a:fillRect/>
          </a:stretch>
        </p:blipFill>
        <p:spPr bwMode="auto">
          <a:xfrm>
            <a:off x="676275" y="2340769"/>
            <a:ext cx="7791450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6">
            <a:extLst>
              <a:ext uri="{FF2B5EF4-FFF2-40B4-BE49-F238E27FC236}">
                <a16:creationId xmlns:a16="http://schemas.microsoft.com/office/drawing/2014/main" id="{B4F88B82-EF31-8A46-86A0-423072916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7" y="5293519"/>
            <a:ext cx="451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Space requirements: </a:t>
            </a:r>
            <a:r>
              <a:rPr lang="en-US" altLang="zh-CN" sz="2800" dirty="0">
                <a:ea typeface="宋体" panose="02010600030101010101" pitchFamily="2" charset="-122"/>
              </a:rPr>
              <a:t>O(</a:t>
            </a:r>
            <a:r>
              <a:rPr lang="en-US" altLang="zh-CN" sz="2800" dirty="0" err="1">
                <a:ea typeface="宋体" panose="02010600030101010101" pitchFamily="2" charset="-122"/>
              </a:rPr>
              <a:t>nlogn</a:t>
            </a:r>
            <a:r>
              <a:rPr lang="en-US" altLang="zh-CN" sz="2800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4823" name="TextBox 1">
            <a:extLst>
              <a:ext uri="{FF2B5EF4-FFF2-40B4-BE49-F238E27FC236}">
                <a16:creationId xmlns:a16="http://schemas.microsoft.com/office/drawing/2014/main" id="{09F5979C-804A-7C4F-8F59-9EE7BB144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1983581"/>
            <a:ext cx="2066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Range Tree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9B8A5F7-F9BF-5640-A042-EFC16DD52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BD6318-8B3A-C842-871D-C408BCF3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0F2A2F-51A6-014A-B729-88D6233D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4" y="1540691"/>
            <a:ext cx="6172200" cy="43688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D9CCB04-1AB9-E84C-BEB2-3DE2D676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fr-FR" altLang="zh-CN" dirty="0"/>
              <a:t>Range </a:t>
            </a:r>
            <a:r>
              <a:rPr lang="fr-FR" altLang="zh-CN" dirty="0" err="1"/>
              <a:t>Tree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A62085-A31C-EC4B-A1E0-62B3FA96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324B28-F02A-354C-9225-904A1565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84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9C09-E9A0-BC43-9BA3-A8EA5C81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1325563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C7BB9-50E3-F145-BA75-474F394CB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9B001E-735B-9A47-9C9A-31413133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14" b="66181"/>
          <a:stretch/>
        </p:blipFill>
        <p:spPr>
          <a:xfrm>
            <a:off x="222250" y="1270794"/>
            <a:ext cx="3191510" cy="1846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7C06F1-E6A9-0045-870F-929D51EA8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82" r="63314" b="38830"/>
          <a:stretch/>
        </p:blipFill>
        <p:spPr>
          <a:xfrm>
            <a:off x="222250" y="3331005"/>
            <a:ext cx="3191510" cy="15065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200AA4-5388-494A-83A4-2F1AC777A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96" t="6630" r="2150" b="3590"/>
          <a:stretch/>
        </p:blipFill>
        <p:spPr>
          <a:xfrm>
            <a:off x="4572000" y="1624783"/>
            <a:ext cx="4476206" cy="4902926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D133031F-3E70-5244-9103-F75ECF5EC4D5}"/>
              </a:ext>
            </a:extLst>
          </p:cNvPr>
          <p:cNvSpPr/>
          <p:nvPr/>
        </p:nvSpPr>
        <p:spPr>
          <a:xfrm>
            <a:off x="4032069" y="2839631"/>
            <a:ext cx="539931" cy="137037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07EFB8-3591-E741-9324-2092655527E2}"/>
                  </a:ext>
                </a:extLst>
              </p:cNvPr>
              <p:cNvSpPr txBox="1"/>
              <p:nvPr/>
            </p:nvSpPr>
            <p:spPr>
              <a:xfrm>
                <a:off x="3500013" y="3386318"/>
                <a:ext cx="524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07EFB8-3591-E741-9324-209265552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13" y="3386318"/>
                <a:ext cx="524182" cy="276999"/>
              </a:xfrm>
              <a:prstGeom prst="rect">
                <a:avLst/>
              </a:prstGeom>
              <a:blipFill>
                <a:blip r:embed="rId3"/>
                <a:stretch>
                  <a:fillRect l="-9524" t="-4348" r="-1666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号 9">
            <a:extLst>
              <a:ext uri="{FF2B5EF4-FFF2-40B4-BE49-F238E27FC236}">
                <a16:creationId xmlns:a16="http://schemas.microsoft.com/office/drawing/2014/main" id="{43E30D11-3A15-1B48-9F19-6B4B5D480058}"/>
              </a:ext>
            </a:extLst>
          </p:cNvPr>
          <p:cNvSpPr/>
          <p:nvPr/>
        </p:nvSpPr>
        <p:spPr>
          <a:xfrm>
            <a:off x="4024195" y="5120639"/>
            <a:ext cx="539931" cy="6541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E37541-641B-A747-BF53-B2DF3ECB5EF5}"/>
                  </a:ext>
                </a:extLst>
              </p:cNvPr>
              <p:cNvSpPr txBox="1"/>
              <p:nvPr/>
            </p:nvSpPr>
            <p:spPr>
              <a:xfrm>
                <a:off x="3135362" y="5220872"/>
                <a:ext cx="880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E37541-641B-A747-BF53-B2DF3ECB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362" y="5220872"/>
                <a:ext cx="880049" cy="276999"/>
              </a:xfrm>
              <a:prstGeom prst="rect">
                <a:avLst/>
              </a:prstGeom>
              <a:blipFill>
                <a:blip r:embed="rId4"/>
                <a:stretch>
                  <a:fillRect l="-5634" r="-84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AF9C9098-5089-7C44-A50F-8D069D187EA3}"/>
              </a:ext>
            </a:extLst>
          </p:cNvPr>
          <p:cNvSpPr/>
          <p:nvPr/>
        </p:nvSpPr>
        <p:spPr>
          <a:xfrm>
            <a:off x="4057559" y="5969346"/>
            <a:ext cx="488950" cy="40127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732CB3-5257-3E46-98B9-F3B0D0F98E48}"/>
                  </a:ext>
                </a:extLst>
              </p:cNvPr>
              <p:cNvSpPr txBox="1"/>
              <p:nvPr/>
            </p:nvSpPr>
            <p:spPr>
              <a:xfrm>
                <a:off x="3337950" y="6031485"/>
                <a:ext cx="524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A732CB3-5257-3E46-98B9-F3B0D0F9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50" y="6031485"/>
                <a:ext cx="524182" cy="276999"/>
              </a:xfrm>
              <a:prstGeom prst="rect">
                <a:avLst/>
              </a:prstGeom>
              <a:blipFill>
                <a:blip r:embed="rId5"/>
                <a:stretch>
                  <a:fillRect l="-11905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03C9FB-A918-C441-9690-D484428A8F06}"/>
                  </a:ext>
                </a:extLst>
              </p:cNvPr>
              <p:cNvSpPr txBox="1"/>
              <p:nvPr/>
            </p:nvSpPr>
            <p:spPr>
              <a:xfrm>
                <a:off x="234941" y="5239101"/>
                <a:ext cx="2418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F03C9FB-A918-C441-9690-D484428A8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1" y="5239101"/>
                <a:ext cx="2418419" cy="276999"/>
              </a:xfrm>
              <a:prstGeom prst="rect">
                <a:avLst/>
              </a:prstGeom>
              <a:blipFill>
                <a:blip r:embed="rId6"/>
                <a:stretch>
                  <a:fillRect l="-1571" t="-4348" r="-314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2532133-3DE1-714B-A151-D11D4D128CBA}"/>
                  </a:ext>
                </a:extLst>
              </p:cNvPr>
              <p:cNvSpPr txBox="1"/>
              <p:nvPr/>
            </p:nvSpPr>
            <p:spPr>
              <a:xfrm>
                <a:off x="234941" y="5752547"/>
                <a:ext cx="27362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𝑜𝑛𝑠𝑡𝑟𝑢𝑐𝑡𝑖𝑜𝑛</m:t>
                      </m:r>
                      <m:r>
                        <a:rPr lang="zh-CN" altLang="en-US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𝑐𝑜𝑚𝑝𝑙𝑒𝑥𝑖𝑡𝑦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altLang="zh-CN" b="0" i="1" dirty="0">
                  <a:solidFill>
                    <a:srgbClr val="549E39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2532133-3DE1-714B-A151-D11D4D12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1" y="5752547"/>
                <a:ext cx="2736262" cy="553998"/>
              </a:xfrm>
              <a:prstGeom prst="rect">
                <a:avLst/>
              </a:prstGeom>
              <a:blipFill>
                <a:blip r:embed="rId7"/>
                <a:stretch>
                  <a:fillRect l="-1389" t="-4545" r="-324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D0C42-51FA-C449-8E7F-6ED4842F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30FAACA-AE1C-1D48-A1BF-94F7E69D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CB575-7361-034F-93A6-33C134F3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zh-CN" dirty="0" err="1"/>
              <a:t>Space</a:t>
            </a:r>
            <a:r>
              <a:rPr lang="zh-CN" altLang="en-US" dirty="0"/>
              <a:t> </a:t>
            </a:r>
            <a:r>
              <a:rPr lang="fr-FR" altLang="zh-CN" dirty="0" err="1"/>
              <a:t>complexity</a:t>
            </a:r>
            <a:r>
              <a:rPr lang="fr-FR" altLang="zh-CN" dirty="0"/>
              <a:t>:</a:t>
            </a:r>
            <a:r>
              <a:rPr lang="zh-CN" altLang="en-US" dirty="0"/>
              <a:t> </a:t>
            </a:r>
            <a:r>
              <a:rPr lang="fr-FR" altLang="zh-CN" dirty="0"/>
              <a:t>O(</a:t>
            </a:r>
            <a:r>
              <a:rPr lang="fr-FR" altLang="zh-CN" dirty="0" err="1"/>
              <a:t>nLogn</a:t>
            </a:r>
            <a:r>
              <a:rPr lang="fr-FR" altLang="zh-CN" dirty="0"/>
              <a:t>) </a:t>
            </a:r>
          </a:p>
          <a:p>
            <a:r>
              <a:rPr lang="fr-FR" altLang="zh-CN" dirty="0"/>
              <a:t>Building</a:t>
            </a:r>
            <a:r>
              <a:rPr lang="zh-CN" altLang="en-US" dirty="0"/>
              <a:t> </a:t>
            </a:r>
            <a:r>
              <a:rPr lang="fr-FR" altLang="zh-CN" dirty="0"/>
              <a:t>time:</a:t>
            </a:r>
            <a:r>
              <a:rPr lang="zh-CN" altLang="en-US" dirty="0"/>
              <a:t> </a:t>
            </a:r>
            <a:r>
              <a:rPr lang="fr-FR" altLang="zh-CN" dirty="0"/>
              <a:t>O(</a:t>
            </a:r>
            <a:r>
              <a:rPr lang="fr-FR" altLang="zh-CN" dirty="0" err="1"/>
              <a:t>nLogn</a:t>
            </a:r>
            <a:r>
              <a:rPr lang="fr-FR" altLang="zh-CN" dirty="0"/>
              <a:t>)</a:t>
            </a:r>
          </a:p>
          <a:p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8F91E6A-2254-F447-9136-192F8B28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E23C9C4-550C-F844-9316-C853EA71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BD67C5-B1B4-4547-9BD8-A88827F0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49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02AF9-3CE3-5940-B23E-7B43D2C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612095-A5B3-A842-8E3F-86C2E27C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5" y="1821906"/>
            <a:ext cx="4681214" cy="3716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B2585C-8E4C-0D48-8F62-BCBA2F2E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29" y="1608864"/>
            <a:ext cx="3417553" cy="3381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27716-F038-244F-911B-720CE609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02" y="5121910"/>
            <a:ext cx="3632200" cy="34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2615B-7EA6-FF49-9A61-0068CAB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002" y="5585822"/>
            <a:ext cx="2590800" cy="266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35461-6670-684F-979F-16D4FFCCC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993" y="5983739"/>
            <a:ext cx="3009900" cy="33020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03CFB3-A792-DB48-AEB6-2068703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01FBB7-059A-1B47-93DB-979473C4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9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2F45FF31-CA16-D74F-9294-5FCB4BBF6E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1522" y="25400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Range Search in d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05E97-08F8-ED48-83D3-E845266DFAAF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7355D1F-1FDD-6D49-90D3-0131E0E0B8A8}" type="slidenum">
              <a:rPr lang="en-US" altLang="en-US" sz="1200">
                <a:latin typeface="Garamond" panose="02020404030301010803" pitchFamily="18" charset="0"/>
              </a:rPr>
              <a:pPr algn="r" eaLnBrk="1" hangingPunct="1"/>
              <a:t>46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0B4A02DA-CA26-0243-A2C5-62A97BAFA06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2" b="16061"/>
          <a:stretch>
            <a:fillRect/>
          </a:stretch>
        </p:blipFill>
        <p:spPr>
          <a:xfrm>
            <a:off x="1090268" y="4292418"/>
            <a:ext cx="6629400" cy="882650"/>
          </a:xfrm>
          <a:noFill/>
        </p:spPr>
      </p:pic>
      <p:sp>
        <p:nvSpPr>
          <p:cNvPr id="37893" name="Rectangle 1">
            <a:extLst>
              <a:ext uri="{FF2B5EF4-FFF2-40B4-BE49-F238E27FC236}">
                <a16:creationId xmlns:a16="http://schemas.microsoft.com/office/drawing/2014/main" id="{2E0366C7-55C8-7249-9B5D-97425B20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1674813"/>
            <a:ext cx="2073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070C0"/>
                </a:solidFill>
                <a:ea typeface="宋体" panose="02010600030101010101" pitchFamily="2" charset="-122"/>
              </a:rPr>
              <a:t>O(</a:t>
            </a:r>
            <a:r>
              <a:rPr lang="en-US" altLang="zh-CN" sz="2800" dirty="0" err="1">
                <a:solidFill>
                  <a:srgbClr val="0070C0"/>
                </a:solidFill>
                <a:ea typeface="宋体" panose="02010600030101010101" pitchFamily="2" charset="-122"/>
              </a:rPr>
              <a:t>logn</a:t>
            </a:r>
            <a:r>
              <a:rPr lang="en-US" altLang="zh-CN" sz="2800" dirty="0">
                <a:solidFill>
                  <a:srgbClr val="0070C0"/>
                </a:solidFill>
                <a:ea typeface="宋体" panose="02010600030101010101" pitchFamily="2" charset="-122"/>
              </a:rPr>
              <a:t> + k) 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7894" name="Rectangle 2">
            <a:extLst>
              <a:ext uri="{FF2B5EF4-FFF2-40B4-BE49-F238E27FC236}">
                <a16:creationId xmlns:a16="http://schemas.microsoft.com/office/drawing/2014/main" id="{B91B60B5-388D-4E48-A631-DDA6876F2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2493963"/>
            <a:ext cx="220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70C0"/>
                </a:solidFill>
                <a:ea typeface="宋体" panose="02010600030101010101" pitchFamily="2" charset="-122"/>
              </a:rPr>
              <a:t>O(log</a:t>
            </a:r>
            <a:r>
              <a:rPr lang="en-US" altLang="zh-CN" sz="2800" baseline="30000">
                <a:solidFill>
                  <a:srgbClr val="0070C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800">
                <a:solidFill>
                  <a:srgbClr val="0070C0"/>
                </a:solidFill>
                <a:ea typeface="宋体" panose="02010600030101010101" pitchFamily="2" charset="-122"/>
              </a:rPr>
              <a:t>n + k) 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37895" name="TextBox 5">
            <a:extLst>
              <a:ext uri="{FF2B5EF4-FFF2-40B4-BE49-F238E27FC236}">
                <a16:creationId xmlns:a16="http://schemas.microsoft.com/office/drawing/2014/main" id="{C12C7ED6-F518-4447-8E9C-1AA0BDF8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1682932"/>
            <a:ext cx="2524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1D query time:</a:t>
            </a:r>
          </a:p>
        </p:txBody>
      </p:sp>
      <p:sp>
        <p:nvSpPr>
          <p:cNvPr id="37896" name="TextBox 8">
            <a:extLst>
              <a:ext uri="{FF2B5EF4-FFF2-40B4-BE49-F238E27FC236}">
                <a16:creationId xmlns:a16="http://schemas.microsoft.com/office/drawing/2014/main" id="{F95361CD-108C-2C43-B030-17B7B2987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2493963"/>
            <a:ext cx="2522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2D query time:</a:t>
            </a:r>
          </a:p>
        </p:txBody>
      </p:sp>
      <p:sp>
        <p:nvSpPr>
          <p:cNvPr id="37897" name="TextBox 1">
            <a:extLst>
              <a:ext uri="{FF2B5EF4-FFF2-40B4-BE49-F238E27FC236}">
                <a16:creationId xmlns:a16="http://schemas.microsoft.com/office/drawing/2014/main" id="{913E3680-5738-E547-B0B5-2EB7DA53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822" y="3726657"/>
            <a:ext cx="160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 dimensions: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85AC21E-D47D-B641-95E2-690BEDA9D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F78EA4-441C-0F42-A52B-CAECB083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/>
      <p:bldP spid="37895" grpId="0"/>
      <p:bldP spid="37896" grpId="0"/>
      <p:bldP spid="3789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视频 12">
            <a:extLst>
              <a:ext uri="{FF2B5EF4-FFF2-40B4-BE49-F238E27FC236}">
                <a16:creationId xmlns:a16="http://schemas.microsoft.com/office/drawing/2014/main" id="{FED295CE-4B69-0FB6-8B96-34304946B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480" r="330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DE69E0-C452-9E41-806A-F866D5EBC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500">
                <a:solidFill>
                  <a:srgbClr val="FFFFFF"/>
                </a:solidFill>
              </a:rPr>
              <a:t>K-D</a:t>
            </a:r>
            <a:r>
              <a:rPr lang="zh-CN" altLang="en-US" sz="4500">
                <a:solidFill>
                  <a:srgbClr val="FFFFFF"/>
                </a:solidFill>
              </a:rPr>
              <a:t> </a:t>
            </a:r>
            <a:r>
              <a:rPr lang="en-US" altLang="zh-CN" sz="4500">
                <a:solidFill>
                  <a:srgbClr val="FFFFFF"/>
                </a:solidFill>
              </a:rPr>
              <a:t>Trees</a:t>
            </a:r>
            <a:endParaRPr lang="en-US" sz="450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62D562-4522-EA4F-B208-81A8D16D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687A2-1B4D-8740-AEDD-82B2A47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831B1E-09A8-7F49-B882-F9E9552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54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990C3357-9FA5-8E45-B993-8EC5646FE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0050" y="-37306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 </a:t>
            </a: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18305846-D812-7E48-BDDF-50E5A5B5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56" y="1359506"/>
            <a:ext cx="82296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600" dirty="0">
                <a:ea typeface="宋体" panose="02010600030101010101" pitchFamily="2" charset="-122"/>
              </a:rPr>
              <a:t> A </a:t>
            </a:r>
            <a:r>
              <a:rPr lang="en-US" altLang="zh-CN" sz="2600" b="1" dirty="0">
                <a:ea typeface="宋体" panose="02010600030101010101" pitchFamily="2" charset="-122"/>
              </a:rPr>
              <a:t>binary search tree </a:t>
            </a:r>
            <a:r>
              <a:rPr lang="en-US" altLang="zh-CN" sz="2600" dirty="0">
                <a:ea typeface="宋体" panose="02010600030101010101" pitchFamily="2" charset="-122"/>
              </a:rPr>
              <a:t>where every node is a </a:t>
            </a:r>
          </a:p>
          <a:p>
            <a:pPr eaLnBrk="1" hangingPunct="1"/>
            <a:r>
              <a:rPr lang="en-US" altLang="zh-CN" sz="2600" dirty="0">
                <a:ea typeface="宋体" panose="02010600030101010101" pitchFamily="2" charset="-122"/>
              </a:rPr>
              <a:t>  k-dimensional point.</a:t>
            </a:r>
          </a:p>
        </p:txBody>
      </p:sp>
      <p:grpSp>
        <p:nvGrpSpPr>
          <p:cNvPr id="38916" name="Group 63">
            <a:extLst>
              <a:ext uri="{FF2B5EF4-FFF2-40B4-BE49-F238E27FC236}">
                <a16:creationId xmlns:a16="http://schemas.microsoft.com/office/drawing/2014/main" id="{5604036E-92F3-6A48-81B9-02B77F28B872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708275"/>
            <a:ext cx="7620000" cy="3079750"/>
            <a:chOff x="609600" y="2178050"/>
            <a:chExt cx="7620000" cy="3079750"/>
          </a:xfrm>
        </p:grpSpPr>
        <p:sp>
          <p:nvSpPr>
            <p:cNvPr id="38918" name="Oval 6">
              <a:extLst>
                <a:ext uri="{FF2B5EF4-FFF2-40B4-BE49-F238E27FC236}">
                  <a16:creationId xmlns:a16="http://schemas.microsoft.com/office/drawing/2014/main" id="{BA8D156C-8096-D34D-BAAC-2C4B09FF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2178050"/>
              <a:ext cx="914400" cy="304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91D2E568-9940-D745-991B-B5CBC1547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2178050"/>
              <a:ext cx="762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53, 14</a:t>
              </a:r>
            </a:p>
          </p:txBody>
        </p:sp>
        <p:grpSp>
          <p:nvGrpSpPr>
            <p:cNvPr id="38920" name="Group 8">
              <a:extLst>
                <a:ext uri="{FF2B5EF4-FFF2-40B4-BE49-F238E27FC236}">
                  <a16:creationId xmlns:a16="http://schemas.microsoft.com/office/drawing/2014/main" id="{1B04A9B8-2FF6-FC46-8954-0A29B16BE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800" y="2787650"/>
              <a:ext cx="914400" cy="336550"/>
              <a:chOff x="2544" y="672"/>
              <a:chExt cx="576" cy="212"/>
            </a:xfrm>
          </p:grpSpPr>
          <p:sp>
            <p:nvSpPr>
              <p:cNvPr id="38974" name="Oval 9">
                <a:extLst>
                  <a:ext uri="{FF2B5EF4-FFF2-40B4-BE49-F238E27FC236}">
                    <a16:creationId xmlns:a16="http://schemas.microsoft.com/office/drawing/2014/main" id="{87602FF0-1035-7A42-85AC-0BC4B088A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75" name="Text Box 10">
                <a:extLst>
                  <a:ext uri="{FF2B5EF4-FFF2-40B4-BE49-F238E27FC236}">
                    <a16:creationId xmlns:a16="http://schemas.microsoft.com/office/drawing/2014/main" id="{F458F271-EEBE-1446-BD54-DE6B3FD7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27, 28</a:t>
                </a:r>
              </a:p>
            </p:txBody>
          </p:sp>
        </p:grpSp>
        <p:sp>
          <p:nvSpPr>
            <p:cNvPr id="38921" name="Oval 12">
              <a:extLst>
                <a:ext uri="{FF2B5EF4-FFF2-40B4-BE49-F238E27FC236}">
                  <a16:creationId xmlns:a16="http://schemas.microsoft.com/office/drawing/2014/main" id="{3689DB6A-BA44-0E48-9213-130EEB3B2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2711450"/>
              <a:ext cx="914400" cy="304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922" name="Text Box 13">
              <a:extLst>
                <a:ext uri="{FF2B5EF4-FFF2-40B4-BE49-F238E27FC236}">
                  <a16:creationId xmlns:a16="http://schemas.microsoft.com/office/drawing/2014/main" id="{B13D33BE-7F86-BD45-B444-B2A9F6638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2711450"/>
              <a:ext cx="762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65, 51</a:t>
              </a:r>
            </a:p>
          </p:txBody>
        </p:sp>
        <p:grpSp>
          <p:nvGrpSpPr>
            <p:cNvPr id="38923" name="Group 14">
              <a:extLst>
                <a:ext uri="{FF2B5EF4-FFF2-40B4-BE49-F238E27FC236}">
                  <a16:creationId xmlns:a16="http://schemas.microsoft.com/office/drawing/2014/main" id="{CDA46885-243D-DF4B-83B0-7C60E35831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3397250"/>
              <a:ext cx="914400" cy="336550"/>
              <a:chOff x="2544" y="672"/>
              <a:chExt cx="576" cy="212"/>
            </a:xfrm>
          </p:grpSpPr>
          <p:sp>
            <p:nvSpPr>
              <p:cNvPr id="38972" name="Oval 15">
                <a:extLst>
                  <a:ext uri="{FF2B5EF4-FFF2-40B4-BE49-F238E27FC236}">
                    <a16:creationId xmlns:a16="http://schemas.microsoft.com/office/drawing/2014/main" id="{BF536DD9-A521-0A4B-8C05-352B8283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73" name="Text Box 16">
                <a:extLst>
                  <a:ext uri="{FF2B5EF4-FFF2-40B4-BE49-F238E27FC236}">
                    <a16:creationId xmlns:a16="http://schemas.microsoft.com/office/drawing/2014/main" id="{FD31CCCB-848B-C546-BACB-A649CD5A6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31, 85</a:t>
                </a:r>
              </a:p>
            </p:txBody>
          </p:sp>
        </p:grpSp>
        <p:grpSp>
          <p:nvGrpSpPr>
            <p:cNvPr id="38924" name="Group 17">
              <a:extLst>
                <a:ext uri="{FF2B5EF4-FFF2-40B4-BE49-F238E27FC236}">
                  <a16:creationId xmlns:a16="http://schemas.microsoft.com/office/drawing/2014/main" id="{D2020811-0D34-9F41-A5F4-76C8CA5566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3397250"/>
              <a:ext cx="914400" cy="336550"/>
              <a:chOff x="2544" y="672"/>
              <a:chExt cx="576" cy="212"/>
            </a:xfrm>
          </p:grpSpPr>
          <p:sp>
            <p:nvSpPr>
              <p:cNvPr id="38970" name="Oval 18">
                <a:extLst>
                  <a:ext uri="{FF2B5EF4-FFF2-40B4-BE49-F238E27FC236}">
                    <a16:creationId xmlns:a16="http://schemas.microsoft.com/office/drawing/2014/main" id="{0679F9FC-E81E-4044-BF88-F1639BE0D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71" name="Text Box 19">
                <a:extLst>
                  <a:ext uri="{FF2B5EF4-FFF2-40B4-BE49-F238E27FC236}">
                    <a16:creationId xmlns:a16="http://schemas.microsoft.com/office/drawing/2014/main" id="{7E9A202F-767C-E144-8B24-7E8EC7577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30, 11</a:t>
                </a:r>
              </a:p>
            </p:txBody>
          </p:sp>
        </p:grpSp>
        <p:grpSp>
          <p:nvGrpSpPr>
            <p:cNvPr id="38925" name="Group 20">
              <a:extLst>
                <a:ext uri="{FF2B5EF4-FFF2-40B4-BE49-F238E27FC236}">
                  <a16:creationId xmlns:a16="http://schemas.microsoft.com/office/drawing/2014/main" id="{682645A8-CFE0-2F4B-8750-C73B8EBB6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3321050"/>
              <a:ext cx="914400" cy="336550"/>
              <a:chOff x="2544" y="672"/>
              <a:chExt cx="576" cy="212"/>
            </a:xfrm>
          </p:grpSpPr>
          <p:sp>
            <p:nvSpPr>
              <p:cNvPr id="38968" name="Oval 21">
                <a:extLst>
                  <a:ext uri="{FF2B5EF4-FFF2-40B4-BE49-F238E27FC236}">
                    <a16:creationId xmlns:a16="http://schemas.microsoft.com/office/drawing/2014/main" id="{01543013-D47A-4349-AA90-87B74E277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69" name="Text Box 22">
                <a:extLst>
                  <a:ext uri="{FF2B5EF4-FFF2-40B4-BE49-F238E27FC236}">
                    <a16:creationId xmlns:a16="http://schemas.microsoft.com/office/drawing/2014/main" id="{9E67A6CA-F24E-9845-83EB-189B91F52C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70, 3</a:t>
                </a:r>
              </a:p>
            </p:txBody>
          </p:sp>
        </p:grpSp>
        <p:sp>
          <p:nvSpPr>
            <p:cNvPr id="38926" name="Oval 24">
              <a:extLst>
                <a:ext uri="{FF2B5EF4-FFF2-40B4-BE49-F238E27FC236}">
                  <a16:creationId xmlns:a16="http://schemas.microsoft.com/office/drawing/2014/main" id="{A8B22D94-6506-B842-9A41-D4CFB51DC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3321050"/>
              <a:ext cx="914400" cy="304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927" name="Text Box 25">
              <a:extLst>
                <a:ext uri="{FF2B5EF4-FFF2-40B4-BE49-F238E27FC236}">
                  <a16:creationId xmlns:a16="http://schemas.microsoft.com/office/drawing/2014/main" id="{A7E180BA-79A0-ED4C-B6E3-4E39C4DEB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3321050"/>
              <a:ext cx="762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99, 90</a:t>
              </a:r>
            </a:p>
          </p:txBody>
        </p:sp>
        <p:grpSp>
          <p:nvGrpSpPr>
            <p:cNvPr id="38928" name="Group 26">
              <a:extLst>
                <a:ext uri="{FF2B5EF4-FFF2-40B4-BE49-F238E27FC236}">
                  <a16:creationId xmlns:a16="http://schemas.microsoft.com/office/drawing/2014/main" id="{A72BC3E2-462D-984D-8559-C5E432B69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4127500"/>
              <a:ext cx="914400" cy="336550"/>
              <a:chOff x="2544" y="672"/>
              <a:chExt cx="576" cy="212"/>
            </a:xfrm>
          </p:grpSpPr>
          <p:sp>
            <p:nvSpPr>
              <p:cNvPr id="38966" name="Oval 27">
                <a:extLst>
                  <a:ext uri="{FF2B5EF4-FFF2-40B4-BE49-F238E27FC236}">
                    <a16:creationId xmlns:a16="http://schemas.microsoft.com/office/drawing/2014/main" id="{D3A0FD51-217C-854B-B3F9-F1CDE3FF9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67" name="Text Box 28">
                <a:extLst>
                  <a:ext uri="{FF2B5EF4-FFF2-40B4-BE49-F238E27FC236}">
                    <a16:creationId xmlns:a16="http://schemas.microsoft.com/office/drawing/2014/main" id="{0BE1F480-2522-F646-9E39-2E3F175674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29, 16</a:t>
                </a:r>
              </a:p>
            </p:txBody>
          </p:sp>
        </p:grpSp>
        <p:grpSp>
          <p:nvGrpSpPr>
            <p:cNvPr id="38929" name="Group 29">
              <a:extLst>
                <a:ext uri="{FF2B5EF4-FFF2-40B4-BE49-F238E27FC236}">
                  <a16:creationId xmlns:a16="http://schemas.microsoft.com/office/drawing/2014/main" id="{6C0F2154-904F-BC4C-AE9D-961130E1F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8800" y="4083050"/>
              <a:ext cx="914400" cy="336550"/>
              <a:chOff x="2544" y="672"/>
              <a:chExt cx="576" cy="212"/>
            </a:xfrm>
          </p:grpSpPr>
          <p:sp>
            <p:nvSpPr>
              <p:cNvPr id="38964" name="Oval 30">
                <a:extLst>
                  <a:ext uri="{FF2B5EF4-FFF2-40B4-BE49-F238E27FC236}">
                    <a16:creationId xmlns:a16="http://schemas.microsoft.com/office/drawing/2014/main" id="{F6F212CB-2073-C64D-A033-74BDCA07E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65" name="Text Box 31">
                <a:extLst>
                  <a:ext uri="{FF2B5EF4-FFF2-40B4-BE49-F238E27FC236}">
                    <a16:creationId xmlns:a16="http://schemas.microsoft.com/office/drawing/2014/main" id="{2A2ADAEE-8382-9843-A86D-1869F3E2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40, 26</a:t>
                </a:r>
              </a:p>
            </p:txBody>
          </p:sp>
        </p:grpSp>
        <p:grpSp>
          <p:nvGrpSpPr>
            <p:cNvPr id="38930" name="Group 32">
              <a:extLst>
                <a:ext uri="{FF2B5EF4-FFF2-40B4-BE49-F238E27FC236}">
                  <a16:creationId xmlns:a16="http://schemas.microsoft.com/office/drawing/2014/main" id="{CE84083D-2B6A-984B-B831-5D33ED581C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4200" y="4083050"/>
              <a:ext cx="914400" cy="336550"/>
              <a:chOff x="2544" y="672"/>
              <a:chExt cx="576" cy="212"/>
            </a:xfrm>
          </p:grpSpPr>
          <p:sp>
            <p:nvSpPr>
              <p:cNvPr id="38962" name="Oval 33">
                <a:extLst>
                  <a:ext uri="{FF2B5EF4-FFF2-40B4-BE49-F238E27FC236}">
                    <a16:creationId xmlns:a16="http://schemas.microsoft.com/office/drawing/2014/main" id="{028A04A1-F4DD-0F4D-AF73-B7C370271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63" name="Text Box 34">
                <a:extLst>
                  <a:ext uri="{FF2B5EF4-FFF2-40B4-BE49-F238E27FC236}">
                    <a16:creationId xmlns:a16="http://schemas.microsoft.com/office/drawing/2014/main" id="{29B79839-D7DE-414A-81E2-F8A6B3B9C8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7, 39</a:t>
                </a:r>
              </a:p>
            </p:txBody>
          </p:sp>
        </p:grpSp>
        <p:grpSp>
          <p:nvGrpSpPr>
            <p:cNvPr id="38931" name="Group 35">
              <a:extLst>
                <a:ext uri="{FF2B5EF4-FFF2-40B4-BE49-F238E27FC236}">
                  <a16:creationId xmlns:a16="http://schemas.microsoft.com/office/drawing/2014/main" id="{91AEBD44-9CFC-9B4D-9A55-3C83A8611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9600" y="4051300"/>
              <a:ext cx="914400" cy="336550"/>
              <a:chOff x="2544" y="672"/>
              <a:chExt cx="576" cy="212"/>
            </a:xfrm>
          </p:grpSpPr>
          <p:sp>
            <p:nvSpPr>
              <p:cNvPr id="38960" name="Oval 36">
                <a:extLst>
                  <a:ext uri="{FF2B5EF4-FFF2-40B4-BE49-F238E27FC236}">
                    <a16:creationId xmlns:a16="http://schemas.microsoft.com/office/drawing/2014/main" id="{EBD7D5CC-E120-CF4E-8E8C-A2F1A0154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61" name="Text Box 37">
                <a:extLst>
                  <a:ext uri="{FF2B5EF4-FFF2-40B4-BE49-F238E27FC236}">
                    <a16:creationId xmlns:a16="http://schemas.microsoft.com/office/drawing/2014/main" id="{AD447E1D-6243-4143-82B6-3E313D6FDF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32, 29</a:t>
                </a:r>
              </a:p>
            </p:txBody>
          </p:sp>
        </p:grpSp>
        <p:sp>
          <p:nvSpPr>
            <p:cNvPr id="38932" name="Oval 39">
              <a:extLst>
                <a:ext uri="{FF2B5EF4-FFF2-40B4-BE49-F238E27FC236}">
                  <a16:creationId xmlns:a16="http://schemas.microsoft.com/office/drawing/2014/main" id="{322D71B6-A3D0-B240-A4F6-7ED28C25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006850"/>
              <a:ext cx="914400" cy="304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933" name="Text Box 40">
              <a:extLst>
                <a:ext uri="{FF2B5EF4-FFF2-40B4-BE49-F238E27FC236}">
                  <a16:creationId xmlns:a16="http://schemas.microsoft.com/office/drawing/2014/main" id="{90546639-3C81-FD43-B19E-D326631F3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4006850"/>
              <a:ext cx="762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82, 64</a:t>
              </a:r>
            </a:p>
          </p:txBody>
        </p:sp>
        <p:grpSp>
          <p:nvGrpSpPr>
            <p:cNvPr id="38934" name="Group 41">
              <a:extLst>
                <a:ext uri="{FF2B5EF4-FFF2-40B4-BE49-F238E27FC236}">
                  <a16:creationId xmlns:a16="http://schemas.microsoft.com/office/drawing/2014/main" id="{7E4F902A-79E8-4B4F-856A-AAF4495E0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4845050"/>
              <a:ext cx="914400" cy="336550"/>
              <a:chOff x="2544" y="672"/>
              <a:chExt cx="576" cy="212"/>
            </a:xfrm>
          </p:grpSpPr>
          <p:sp>
            <p:nvSpPr>
              <p:cNvPr id="38958" name="Oval 42">
                <a:extLst>
                  <a:ext uri="{FF2B5EF4-FFF2-40B4-BE49-F238E27FC236}">
                    <a16:creationId xmlns:a16="http://schemas.microsoft.com/office/drawing/2014/main" id="{5B057009-E8C7-AE45-A21F-A84AB62D0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59" name="Text Box 43">
                <a:extLst>
                  <a:ext uri="{FF2B5EF4-FFF2-40B4-BE49-F238E27FC236}">
                    <a16:creationId xmlns:a16="http://schemas.microsoft.com/office/drawing/2014/main" id="{F02BE536-19F2-3B45-90AE-1552337D8A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73, 75</a:t>
                </a:r>
              </a:p>
            </p:txBody>
          </p:sp>
        </p:grpSp>
        <p:grpSp>
          <p:nvGrpSpPr>
            <p:cNvPr id="38935" name="Group 44">
              <a:extLst>
                <a:ext uri="{FF2B5EF4-FFF2-40B4-BE49-F238E27FC236}">
                  <a16:creationId xmlns:a16="http://schemas.microsoft.com/office/drawing/2014/main" id="{5C36FB64-9DB1-304B-A3AE-2F2171AF9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0" y="4921250"/>
              <a:ext cx="914400" cy="336550"/>
              <a:chOff x="2544" y="672"/>
              <a:chExt cx="576" cy="212"/>
            </a:xfrm>
          </p:grpSpPr>
          <p:sp>
            <p:nvSpPr>
              <p:cNvPr id="38956" name="Oval 45">
                <a:extLst>
                  <a:ext uri="{FF2B5EF4-FFF2-40B4-BE49-F238E27FC236}">
                    <a16:creationId xmlns:a16="http://schemas.microsoft.com/office/drawing/2014/main" id="{F82FF1EE-C472-C045-9114-31CC529EC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57" name="Text Box 46">
                <a:extLst>
                  <a:ext uri="{FF2B5EF4-FFF2-40B4-BE49-F238E27FC236}">
                    <a16:creationId xmlns:a16="http://schemas.microsoft.com/office/drawing/2014/main" id="{A97C568C-71F6-C543-9B14-2780595568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15, 61</a:t>
                </a:r>
              </a:p>
            </p:txBody>
          </p:sp>
        </p:grpSp>
        <p:grpSp>
          <p:nvGrpSpPr>
            <p:cNvPr id="38936" name="Group 47">
              <a:extLst>
                <a:ext uri="{FF2B5EF4-FFF2-40B4-BE49-F238E27FC236}">
                  <a16:creationId xmlns:a16="http://schemas.microsoft.com/office/drawing/2014/main" id="{B9035555-C64E-5744-BB59-4FACA70FA6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4768850"/>
              <a:ext cx="914400" cy="336550"/>
              <a:chOff x="2544" y="672"/>
              <a:chExt cx="576" cy="212"/>
            </a:xfrm>
          </p:grpSpPr>
          <p:sp>
            <p:nvSpPr>
              <p:cNvPr id="38954" name="Oval 48">
                <a:extLst>
                  <a:ext uri="{FF2B5EF4-FFF2-40B4-BE49-F238E27FC236}">
                    <a16:creationId xmlns:a16="http://schemas.microsoft.com/office/drawing/2014/main" id="{1A2E521A-83FE-C941-B421-35D7226AD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672"/>
                <a:ext cx="576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38955" name="Text Box 49">
                <a:extLst>
                  <a:ext uri="{FF2B5EF4-FFF2-40B4-BE49-F238E27FC236}">
                    <a16:creationId xmlns:a16="http://schemas.microsoft.com/office/drawing/2014/main" id="{6417207A-3CD9-F744-B31D-932537525B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672"/>
                <a:ext cx="4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38, 23</a:t>
                </a:r>
              </a:p>
            </p:txBody>
          </p:sp>
        </p:grpSp>
        <p:sp>
          <p:nvSpPr>
            <p:cNvPr id="38937" name="Line 50">
              <a:extLst>
                <a:ext uri="{FF2B5EF4-FFF2-40B4-BE49-F238E27FC236}">
                  <a16:creationId xmlns:a16="http://schemas.microsoft.com/office/drawing/2014/main" id="{6111B96B-80EB-7844-A70C-9D8F7B9C20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52800" y="2482850"/>
              <a:ext cx="1371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Line 51">
              <a:extLst>
                <a:ext uri="{FF2B5EF4-FFF2-40B4-BE49-F238E27FC236}">
                  <a16:creationId xmlns:a16="http://schemas.microsoft.com/office/drawing/2014/main" id="{A321F413-43B6-E243-BFEA-248DD1021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2482850"/>
              <a:ext cx="144780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Line 52">
              <a:extLst>
                <a:ext uri="{FF2B5EF4-FFF2-40B4-BE49-F238E27FC236}">
                  <a16:creationId xmlns:a16="http://schemas.microsoft.com/office/drawing/2014/main" id="{D597DEA6-6660-E24C-BEBE-33ACF0444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8800" y="3016250"/>
              <a:ext cx="762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Line 53">
              <a:extLst>
                <a:ext uri="{FF2B5EF4-FFF2-40B4-BE49-F238E27FC236}">
                  <a16:creationId xmlns:a16="http://schemas.microsoft.com/office/drawing/2014/main" id="{291C11D7-5AF6-C646-9380-D41865D8F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301625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54">
              <a:extLst>
                <a:ext uri="{FF2B5EF4-FFF2-40B4-BE49-F238E27FC236}">
                  <a16:creationId xmlns:a16="http://schemas.microsoft.com/office/drawing/2014/main" id="{4B2A02C1-0EE8-0A4C-8026-94DA26D50F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3600" y="3016250"/>
              <a:ext cx="838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55">
              <a:extLst>
                <a:ext uri="{FF2B5EF4-FFF2-40B4-BE49-F238E27FC236}">
                  <a16:creationId xmlns:a16="http://schemas.microsoft.com/office/drawing/2014/main" id="{1DA370B9-8FF4-0E4A-80D7-80B157C13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016250"/>
              <a:ext cx="609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56">
              <a:extLst>
                <a:ext uri="{FF2B5EF4-FFF2-40B4-BE49-F238E27FC236}">
                  <a16:creationId xmlns:a16="http://schemas.microsoft.com/office/drawing/2014/main" id="{26B52299-B2C5-8748-A537-00A1F3382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34200" y="3625850"/>
              <a:ext cx="609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57">
              <a:extLst>
                <a:ext uri="{FF2B5EF4-FFF2-40B4-BE49-F238E27FC236}">
                  <a16:creationId xmlns:a16="http://schemas.microsoft.com/office/drawing/2014/main" id="{7C48CA49-F6B3-A54F-9810-9B691F4B8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4311650"/>
              <a:ext cx="762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58">
              <a:extLst>
                <a:ext uri="{FF2B5EF4-FFF2-40B4-BE49-F238E27FC236}">
                  <a16:creationId xmlns:a16="http://schemas.microsoft.com/office/drawing/2014/main" id="{9F5ADB66-E72A-2145-A77E-054A5220F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6800" y="3702050"/>
              <a:ext cx="4572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59">
              <a:extLst>
                <a:ext uri="{FF2B5EF4-FFF2-40B4-BE49-F238E27FC236}">
                  <a16:creationId xmlns:a16="http://schemas.microsoft.com/office/drawing/2014/main" id="{231D3A6D-10C9-C940-9733-F207D06CD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370205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60">
              <a:extLst>
                <a:ext uri="{FF2B5EF4-FFF2-40B4-BE49-F238E27FC236}">
                  <a16:creationId xmlns:a16="http://schemas.microsoft.com/office/drawing/2014/main" id="{25E933EB-D8CE-254C-BBCD-0EAC71049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8800" y="438785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61">
              <a:extLst>
                <a:ext uri="{FF2B5EF4-FFF2-40B4-BE49-F238E27FC236}">
                  <a16:creationId xmlns:a16="http://schemas.microsoft.com/office/drawing/2014/main" id="{C14BBA85-E37F-674A-B42C-2AA7BAA43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600" y="3702050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62">
              <a:extLst>
                <a:ext uri="{FF2B5EF4-FFF2-40B4-BE49-F238E27FC236}">
                  <a16:creationId xmlns:a16="http://schemas.microsoft.com/office/drawing/2014/main" id="{B19FC0EB-FB8C-F34D-A79F-2D7E920C5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370205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Oval 65">
              <a:extLst>
                <a:ext uri="{FF2B5EF4-FFF2-40B4-BE49-F238E27FC236}">
                  <a16:creationId xmlns:a16="http://schemas.microsoft.com/office/drawing/2014/main" id="{B77ECEA9-310E-D143-B24D-48683A1D5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876800"/>
              <a:ext cx="914400" cy="304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8951" name="Text Box 66">
              <a:extLst>
                <a:ext uri="{FF2B5EF4-FFF2-40B4-BE49-F238E27FC236}">
                  <a16:creationId xmlns:a16="http://schemas.microsoft.com/office/drawing/2014/main" id="{BA86BAE0-62BD-1E49-A849-0C981BE73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4845050"/>
              <a:ext cx="762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55,62</a:t>
              </a:r>
            </a:p>
          </p:txBody>
        </p:sp>
        <p:sp>
          <p:nvSpPr>
            <p:cNvPr id="38952" name="Line 67">
              <a:extLst>
                <a:ext uri="{FF2B5EF4-FFF2-40B4-BE49-F238E27FC236}">
                  <a16:creationId xmlns:a16="http://schemas.microsoft.com/office/drawing/2014/main" id="{87F7E93C-D890-0147-BCA2-7417A5ABD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24600" y="4267200"/>
              <a:ext cx="3810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Line 75">
              <a:extLst>
                <a:ext uri="{FF2B5EF4-FFF2-40B4-BE49-F238E27FC236}">
                  <a16:creationId xmlns:a16="http://schemas.microsoft.com/office/drawing/2014/main" id="{8A0DC1A2-591A-EA4D-A97C-292487E13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441960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7" name="TextBox 1">
            <a:extLst>
              <a:ext uri="{FF2B5EF4-FFF2-40B4-BE49-F238E27FC236}">
                <a16:creationId xmlns:a16="http://schemas.microsoft.com/office/drawing/2014/main" id="{E1DBC837-577C-4244-9B91-E74C3EF67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81275"/>
            <a:ext cx="2058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u="sng" dirty="0">
                <a:ea typeface="宋体" panose="02010600030101010101" pitchFamily="2" charset="-122"/>
              </a:rPr>
              <a:t>Example:</a:t>
            </a:r>
            <a:r>
              <a:rPr lang="en-US" altLang="zh-CN" sz="2400" dirty="0">
                <a:ea typeface="宋体" panose="02010600030101010101" pitchFamily="2" charset="-122"/>
              </a:rPr>
              <a:t> k=2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922F0-26E4-024C-A1CC-CFF572D26AF0}"/>
              </a:ext>
            </a:extLst>
          </p:cNvPr>
          <p:cNvSpPr txBox="1"/>
          <p:nvPr/>
        </p:nvSpPr>
        <p:spPr>
          <a:xfrm>
            <a:off x="7696200" y="3241675"/>
            <a:ext cx="10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x-</a:t>
            </a:r>
            <a:endParaRPr 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240BF4A-2099-8148-BE3E-C6EC1608CF92}"/>
              </a:ext>
            </a:extLst>
          </p:cNvPr>
          <p:cNvSpPr txBox="1"/>
          <p:nvPr/>
        </p:nvSpPr>
        <p:spPr>
          <a:xfrm>
            <a:off x="8114782" y="3808452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y-</a:t>
            </a:r>
            <a:endParaRPr 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BB9FD6F-3411-5B4D-A2EC-1DF8D6FD9499}"/>
              </a:ext>
            </a:extLst>
          </p:cNvPr>
          <p:cNvSpPr txBox="1"/>
          <p:nvPr/>
        </p:nvSpPr>
        <p:spPr>
          <a:xfrm>
            <a:off x="7362836" y="4492625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x-</a:t>
            </a:r>
            <a:endParaRPr 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E960CEB-084F-7B4F-9D9B-02DFAA1BAA28}"/>
              </a:ext>
            </a:extLst>
          </p:cNvPr>
          <p:cNvSpPr txBox="1"/>
          <p:nvPr/>
        </p:nvSpPr>
        <p:spPr>
          <a:xfrm>
            <a:off x="8136553" y="5313828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y-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F8D34D-B917-6248-BE7D-D1A62203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152B19-2D36-1F47-A028-D75CA212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7" grpId="0"/>
      <p:bldP spid="2" grpId="0"/>
      <p:bldP spid="65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BD7958-ED08-3441-AA81-AA8F1C15EAFB}"/>
              </a:ext>
            </a:extLst>
          </p:cNvPr>
          <p:cNvSpPr/>
          <p:nvPr/>
        </p:nvSpPr>
        <p:spPr>
          <a:xfrm>
            <a:off x="2262883" y="3079750"/>
            <a:ext cx="5435600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47" name="Title 1">
            <a:extLst>
              <a:ext uri="{FF2B5EF4-FFF2-40B4-BE49-F238E27FC236}">
                <a16:creationId xmlns:a16="http://schemas.microsoft.com/office/drawing/2014/main" id="{B8F780EA-4B1E-184F-A91E-9B135CC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Exact Match Query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617772A1-5FC6-E541-BCA9-245ECA38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Suppose that we store employee records in a database:</a:t>
            </a:r>
          </a:p>
          <a:p>
            <a:pPr eaLnBrk="1" hangingPunct="1">
              <a:defRPr/>
            </a:pPr>
            <a:endParaRPr lang="en-US" dirty="0"/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	ID </a:t>
            </a:r>
            <a:r>
              <a:rPr lang="zh-CN" altLang="en-US" dirty="0"/>
              <a:t> </a:t>
            </a:r>
            <a:r>
              <a:rPr lang="en-US" dirty="0"/>
              <a:t> </a:t>
            </a:r>
            <a:r>
              <a:rPr lang="zh-CN" altLang="en-US" dirty="0"/>
              <a:t> </a:t>
            </a:r>
            <a:r>
              <a:rPr lang="en-US" dirty="0"/>
              <a:t>Name  </a:t>
            </a:r>
            <a:r>
              <a:rPr lang="zh-CN" altLang="en-US" dirty="0"/>
              <a:t>    </a:t>
            </a:r>
            <a:r>
              <a:rPr lang="en-US" dirty="0"/>
              <a:t>Age </a:t>
            </a:r>
            <a:r>
              <a:rPr lang="zh-CN" altLang="en-US" dirty="0"/>
              <a:t>   </a:t>
            </a:r>
            <a:r>
              <a:rPr lang="en-US" dirty="0"/>
              <a:t> </a:t>
            </a:r>
            <a:r>
              <a:rPr lang="zh-CN" altLang="en-US" dirty="0"/>
              <a:t> </a:t>
            </a:r>
            <a:r>
              <a:rPr lang="en-US" dirty="0"/>
              <a:t>Salary </a:t>
            </a:r>
            <a:r>
              <a:rPr lang="zh-CN" altLang="en-US" dirty="0"/>
              <a:t>    </a:t>
            </a:r>
            <a:r>
              <a:rPr lang="en-US" dirty="0"/>
              <a:t> #Children   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Example:</a:t>
            </a:r>
          </a:p>
          <a:p>
            <a:pPr lvl="1" eaLnBrk="1" hangingPunct="1">
              <a:defRPr/>
            </a:pPr>
            <a:r>
              <a:rPr lang="en-US" b="1" dirty="0"/>
              <a:t>key=ID:</a:t>
            </a:r>
            <a:r>
              <a:rPr lang="en-US" dirty="0"/>
              <a:t> retrieve the record with ID=12345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431DC-A07B-9B48-B5E0-62E13FFDE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6CFE36-666A-D94F-B7EC-0874B97D65E9}" type="slidenum">
              <a:rPr lang="en-US" altLang="en-US"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>
              <a:latin typeface="Garamond" panose="020204040303010108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1C4C74-F17F-AA4E-9215-4056B06D40B0}"/>
              </a:ext>
            </a:extLst>
          </p:cNvPr>
          <p:cNvCxnSpPr>
            <a:cxnSpLocks/>
          </p:cNvCxnSpPr>
          <p:nvPr/>
        </p:nvCxnSpPr>
        <p:spPr>
          <a:xfrm>
            <a:off x="2999483" y="3079750"/>
            <a:ext cx="0" cy="723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C49522-E37F-594C-9602-E957A4715F93}"/>
              </a:ext>
            </a:extLst>
          </p:cNvPr>
          <p:cNvCxnSpPr>
            <a:cxnSpLocks/>
          </p:cNvCxnSpPr>
          <p:nvPr/>
        </p:nvCxnSpPr>
        <p:spPr>
          <a:xfrm>
            <a:off x="4030003" y="3073400"/>
            <a:ext cx="0" cy="730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9E8DE2-99FD-BD4E-8D77-99C10645B5F4}"/>
              </a:ext>
            </a:extLst>
          </p:cNvPr>
          <p:cNvCxnSpPr>
            <a:cxnSpLocks/>
          </p:cNvCxnSpPr>
          <p:nvPr/>
        </p:nvCxnSpPr>
        <p:spPr>
          <a:xfrm>
            <a:off x="4866383" y="3073400"/>
            <a:ext cx="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F9C2D5-F4EF-1F45-8E2B-4F3F0D61CFFD}"/>
              </a:ext>
            </a:extLst>
          </p:cNvPr>
          <p:cNvCxnSpPr>
            <a:cxnSpLocks/>
          </p:cNvCxnSpPr>
          <p:nvPr/>
        </p:nvCxnSpPr>
        <p:spPr>
          <a:xfrm>
            <a:off x="5933183" y="3060700"/>
            <a:ext cx="0" cy="717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44C003-D1FB-834A-B60A-902498BA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4CCB864-13D7-8145-B3BD-4BFB993E0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KD Tree (cont’d) </a:t>
            </a:r>
          </a:p>
        </p:txBody>
      </p:sp>
      <p:sp>
        <p:nvSpPr>
          <p:cNvPr id="39939" name="Rectangle 4">
            <a:extLst>
              <a:ext uri="{FF2B5EF4-FFF2-40B4-BE49-F238E27FC236}">
                <a16:creationId xmlns:a16="http://schemas.microsoft.com/office/drawing/2014/main" id="{3F4B9C12-89B1-6242-8782-CC287C3D2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2200"/>
            <a:ext cx="8229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600">
                <a:ea typeface="宋体" panose="02010600030101010101" pitchFamily="2" charset="-122"/>
              </a:rPr>
              <a:t> 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37DD3AFE-56B1-9640-8B86-39CA45C5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9" t="5316"/>
          <a:stretch>
            <a:fillRect/>
          </a:stretch>
        </p:blipFill>
        <p:spPr bwMode="auto">
          <a:xfrm>
            <a:off x="1733550" y="1955800"/>
            <a:ext cx="563562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1">
            <a:extLst>
              <a:ext uri="{FF2B5EF4-FFF2-40B4-BE49-F238E27FC236}">
                <a16:creationId xmlns:a16="http://schemas.microsoft.com/office/drawing/2014/main" id="{E98701AF-82A1-0A42-B77E-83A9D6CE7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1481138"/>
            <a:ext cx="4924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u="sng" dirty="0">
                <a:ea typeface="宋体" panose="02010600030101010101" pitchFamily="2" charset="-122"/>
              </a:rPr>
              <a:t>Example:</a:t>
            </a:r>
            <a:r>
              <a:rPr lang="en-US" altLang="zh-CN" sz="2400" dirty="0">
                <a:ea typeface="宋体" panose="02010600030101010101" pitchFamily="2" charset="-122"/>
              </a:rPr>
              <a:t> data stored at the leaves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FCEBD38-71C0-314E-90D9-10D10CC2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23410-A770-4B4E-91F0-1FF7DFBB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5AA6704-1E74-484D-A7E9-51723F4F0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6356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 (cont’d) </a:t>
            </a:r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D5D4F2F3-A414-6D4A-AF3A-AA70F139A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90638"/>
            <a:ext cx="80391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Every node (except leaves) represents a hyperplane that divides the space into two parts.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Points to the left (right) of this hyperplane represent the left (right) sub-tree of that node.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3B8D168B-415A-AD4F-AA6B-302FBD77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9" t="5316"/>
          <a:stretch>
            <a:fillRect/>
          </a:stretch>
        </p:blipFill>
        <p:spPr bwMode="auto">
          <a:xfrm>
            <a:off x="4230688" y="2881313"/>
            <a:ext cx="426561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65" name="Group 5">
            <a:extLst>
              <a:ext uri="{FF2B5EF4-FFF2-40B4-BE49-F238E27FC236}">
                <a16:creationId xmlns:a16="http://schemas.microsoft.com/office/drawing/2014/main" id="{DB11FE04-CBCD-2243-9525-BB30C8798798}"/>
              </a:ext>
            </a:extLst>
          </p:cNvPr>
          <p:cNvGrpSpPr>
            <a:grpSpLocks/>
          </p:cNvGrpSpPr>
          <p:nvPr/>
        </p:nvGrpSpPr>
        <p:grpSpPr bwMode="auto">
          <a:xfrm>
            <a:off x="1073150" y="3321050"/>
            <a:ext cx="2095500" cy="2222500"/>
            <a:chOff x="457200" y="2819400"/>
            <a:chExt cx="2095500" cy="2222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090934-4141-764E-B283-6E8E6E9E5F4A}"/>
                </a:ext>
              </a:extLst>
            </p:cNvPr>
            <p:cNvSpPr/>
            <p:nvPr/>
          </p:nvSpPr>
          <p:spPr>
            <a:xfrm>
              <a:off x="457200" y="34036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57D1CB-18FC-1A44-8E41-E4212E06FF3B}"/>
                </a:ext>
              </a:extLst>
            </p:cNvPr>
            <p:cNvSpPr/>
            <p:nvPr/>
          </p:nvSpPr>
          <p:spPr>
            <a:xfrm>
              <a:off x="812800" y="33655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6734701-0011-C447-839B-11F0CFC31866}"/>
                </a:ext>
              </a:extLst>
            </p:cNvPr>
            <p:cNvSpPr/>
            <p:nvPr/>
          </p:nvSpPr>
          <p:spPr>
            <a:xfrm>
              <a:off x="558800" y="39497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9E3D35-97F1-1945-9F86-A3E0F7F8239B}"/>
                </a:ext>
              </a:extLst>
            </p:cNvPr>
            <p:cNvSpPr/>
            <p:nvPr/>
          </p:nvSpPr>
          <p:spPr>
            <a:xfrm>
              <a:off x="2006600" y="39878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2C23A9-065F-C743-9693-1FCDDE217087}"/>
                </a:ext>
              </a:extLst>
            </p:cNvPr>
            <p:cNvSpPr/>
            <p:nvPr/>
          </p:nvSpPr>
          <p:spPr>
            <a:xfrm>
              <a:off x="609600" y="35560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D48E42-759C-6A47-80DE-5FB89359985E}"/>
                </a:ext>
              </a:extLst>
            </p:cNvPr>
            <p:cNvSpPr/>
            <p:nvPr/>
          </p:nvSpPr>
          <p:spPr>
            <a:xfrm>
              <a:off x="1549400" y="33655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B69CA2-65C8-1A4B-85B4-D4831387EED0}"/>
                </a:ext>
              </a:extLst>
            </p:cNvPr>
            <p:cNvSpPr/>
            <p:nvPr/>
          </p:nvSpPr>
          <p:spPr>
            <a:xfrm>
              <a:off x="711200" y="43561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04220-0F1B-944D-B6D0-2D20FFEDAB2F}"/>
                </a:ext>
              </a:extLst>
            </p:cNvPr>
            <p:cNvSpPr/>
            <p:nvPr/>
          </p:nvSpPr>
          <p:spPr>
            <a:xfrm>
              <a:off x="1905000" y="3538538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430C49-C97C-FE4D-A3C6-32C958294FD2}"/>
                </a:ext>
              </a:extLst>
            </p:cNvPr>
            <p:cNvSpPr/>
            <p:nvPr/>
          </p:nvSpPr>
          <p:spPr>
            <a:xfrm>
              <a:off x="609600" y="35560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CE476D-9C2A-9641-B3BB-DA528A1187DA}"/>
                </a:ext>
              </a:extLst>
            </p:cNvPr>
            <p:cNvSpPr/>
            <p:nvPr/>
          </p:nvSpPr>
          <p:spPr>
            <a:xfrm>
              <a:off x="2070100" y="43561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24C972-DF7B-F445-92A8-8247240A9CDF}"/>
                </a:ext>
              </a:extLst>
            </p:cNvPr>
            <p:cNvSpPr/>
            <p:nvPr/>
          </p:nvSpPr>
          <p:spPr>
            <a:xfrm>
              <a:off x="711200" y="41021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030897-8ABA-3944-8190-E80B229F1150}"/>
                </a:ext>
              </a:extLst>
            </p:cNvPr>
            <p:cNvSpPr/>
            <p:nvPr/>
          </p:nvSpPr>
          <p:spPr>
            <a:xfrm>
              <a:off x="1752600" y="39878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E5D93B-67A0-7646-8BD7-D1BDD345854D}"/>
                </a:ext>
              </a:extLst>
            </p:cNvPr>
            <p:cNvSpPr/>
            <p:nvPr/>
          </p:nvSpPr>
          <p:spPr>
            <a:xfrm>
              <a:off x="762000" y="37084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416A5E-5481-DE44-A5F0-D7631E362A71}"/>
                </a:ext>
              </a:extLst>
            </p:cNvPr>
            <p:cNvSpPr/>
            <p:nvPr/>
          </p:nvSpPr>
          <p:spPr>
            <a:xfrm>
              <a:off x="2451100" y="35687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9001DB6-0E0C-A742-AF8E-64B6AC64950B}"/>
                </a:ext>
              </a:extLst>
            </p:cNvPr>
            <p:cNvSpPr/>
            <p:nvPr/>
          </p:nvSpPr>
          <p:spPr>
            <a:xfrm>
              <a:off x="863600" y="45085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7F53E6-EE55-054A-9FB9-FB2B2B150A57}"/>
                </a:ext>
              </a:extLst>
            </p:cNvPr>
            <p:cNvSpPr/>
            <p:nvPr/>
          </p:nvSpPr>
          <p:spPr>
            <a:xfrm>
              <a:off x="1498600" y="4546600"/>
              <a:ext cx="1016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798A04-D187-8442-ACF0-F8B0C65FCBCD}"/>
                </a:ext>
              </a:extLst>
            </p:cNvPr>
            <p:cNvCxnSpPr/>
            <p:nvPr/>
          </p:nvCxnSpPr>
          <p:spPr>
            <a:xfrm flipH="1">
              <a:off x="1308100" y="2819400"/>
              <a:ext cx="38100" cy="2222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83" name="TextBox 23">
              <a:extLst>
                <a:ext uri="{FF2B5EF4-FFF2-40B4-BE49-F238E27FC236}">
                  <a16:creationId xmlns:a16="http://schemas.microsoft.com/office/drawing/2014/main" id="{11FA42AB-16EC-FA4F-848F-461FEB5E3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2819400"/>
              <a:ext cx="543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P</a:t>
              </a:r>
              <a:r>
                <a:rPr lang="en-US" altLang="zh-CN" baseline="-25000">
                  <a:ea typeface="宋体" panose="02010600030101010101" pitchFamily="2" charset="-122"/>
                </a:rPr>
                <a:t>left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40984" name="TextBox 24">
              <a:extLst>
                <a:ext uri="{FF2B5EF4-FFF2-40B4-BE49-F238E27FC236}">
                  <a16:creationId xmlns:a16="http://schemas.microsoft.com/office/drawing/2014/main" id="{957C1D31-6A5F-5F43-9ADB-949784366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2919968"/>
              <a:ext cx="6367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anose="02010600030101010101" pitchFamily="2" charset="-122"/>
                </a:rPr>
                <a:t>P</a:t>
              </a:r>
              <a:r>
                <a:rPr lang="en-US" altLang="zh-CN" baseline="-25000">
                  <a:ea typeface="宋体" panose="02010600030101010101" pitchFamily="2" charset="-122"/>
                </a:rPr>
                <a:t>right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7F9AEBD-F88E-C445-9E36-473DE273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266FA8-58B0-E049-9DF6-124DD178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2CFE226-18FC-5C49-ACE8-A076F1FDA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796" y="157956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 (cont’d) </a:t>
            </a:r>
          </a:p>
        </p:txBody>
      </p:sp>
      <p:sp>
        <p:nvSpPr>
          <p:cNvPr id="41987" name="Rectangle 4">
            <a:extLst>
              <a:ext uri="{FF2B5EF4-FFF2-40B4-BE49-F238E27FC236}">
                <a16:creationId xmlns:a16="http://schemas.microsoft.com/office/drawing/2014/main" id="{F8CB4460-2A69-F342-9016-F2FC613B3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17638"/>
            <a:ext cx="8229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As we move down the tree, we divide the space along </a:t>
            </a:r>
            <a:r>
              <a:rPr lang="en-US" altLang="zh-CN" sz="2400" dirty="0">
                <a:solidFill>
                  <a:srgbClr val="FFC000"/>
                </a:solidFill>
                <a:ea typeface="宋体" panose="02010600030101010101" pitchFamily="2" charset="-122"/>
              </a:rPr>
              <a:t>alternating</a:t>
            </a:r>
            <a:r>
              <a:rPr lang="en-US" altLang="zh-CN" sz="2400" dirty="0">
                <a:ea typeface="宋体" panose="02010600030101010101" pitchFamily="2" charset="-122"/>
              </a:rPr>
              <a:t> (but not always) axis-aligned hyperplanes: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B87372-BC24-9C40-9948-7C6BC022017D}"/>
              </a:ext>
            </a:extLst>
          </p:cNvPr>
          <p:cNvSpPr/>
          <p:nvPr/>
        </p:nvSpPr>
        <p:spPr>
          <a:xfrm>
            <a:off x="457200" y="2844800"/>
            <a:ext cx="7543800" cy="28257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x-coordinate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vertical line that 	has (ideally) half the points left or on, and half 	right.</a:t>
            </a:r>
          </a:p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y-coordinate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horizontal line 	that has (ideally) half the points below or on 	and half above.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A7DAFFA-9582-1141-A21C-D638D4FE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1AB9D7-AC46-B449-ACF4-942ACA2F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8959ED4-037D-084B-AFF2-2336F6476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8462" y="118547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 - Example </a:t>
            </a:r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0F515275-A251-3E4A-906E-ABBF11333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617788"/>
            <a:ext cx="625157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5">
            <a:extLst>
              <a:ext uri="{FF2B5EF4-FFF2-40B4-BE49-F238E27FC236}">
                <a16:creationId xmlns:a16="http://schemas.microsoft.com/office/drawing/2014/main" id="{83ED4119-339B-F74F-8BB3-DB5391F59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26654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268F3-060A-D246-85F8-3D33B5201C56}"/>
              </a:ext>
            </a:extLst>
          </p:cNvPr>
          <p:cNvSpPr/>
          <p:nvPr/>
        </p:nvSpPr>
        <p:spPr>
          <a:xfrm>
            <a:off x="825500" y="1219200"/>
            <a:ext cx="66421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x-coordinate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vertical line that has approximately half the points left or on, and half right.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38CA40-14EC-C342-A3A8-5C12E0C53B8F}"/>
              </a:ext>
            </a:extLst>
          </p:cNvPr>
          <p:cNvCxnSpPr/>
          <p:nvPr/>
        </p:nvCxnSpPr>
        <p:spPr>
          <a:xfrm>
            <a:off x="2616200" y="2755900"/>
            <a:ext cx="19050" cy="27987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C3C63B-B343-B542-9E45-B4442B5B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ACC01-91C4-7548-93D5-D6A9CC6F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CB8C420-7808-A740-A0CF-A8D75B8BD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KD Tree - Example 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F74107FF-AAEA-114C-AE13-910E6D63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617788"/>
            <a:ext cx="625157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5">
            <a:extLst>
              <a:ext uri="{FF2B5EF4-FFF2-40B4-BE49-F238E27FC236}">
                <a16:creationId xmlns:a16="http://schemas.microsoft.com/office/drawing/2014/main" id="{2242C4F2-48CF-664B-A261-FA4722324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26654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4037" name="TextBox 7">
            <a:extLst>
              <a:ext uri="{FF2B5EF4-FFF2-40B4-BE49-F238E27FC236}">
                <a16:creationId xmlns:a16="http://schemas.microsoft.com/office/drawing/2014/main" id="{6CFE907B-B848-AF41-B2EA-15EE9BA3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363" y="33655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7C713-CB66-2440-80D1-BB998CA37211}"/>
              </a:ext>
            </a:extLst>
          </p:cNvPr>
          <p:cNvSpPr/>
          <p:nvPr/>
        </p:nvSpPr>
        <p:spPr>
          <a:xfrm>
            <a:off x="838200" y="1417638"/>
            <a:ext cx="6929438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y-coordinate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horizontal line that has half the points below or on and half above.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1DDF1-703D-CC45-8B40-22E5C026A749}"/>
              </a:ext>
            </a:extLst>
          </p:cNvPr>
          <p:cNvCxnSpPr>
            <a:cxnSpLocks/>
          </p:cNvCxnSpPr>
          <p:nvPr/>
        </p:nvCxnSpPr>
        <p:spPr>
          <a:xfrm>
            <a:off x="1532709" y="3937000"/>
            <a:ext cx="10961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3E30B1-40FB-1B45-90C0-6CB292770B37}"/>
              </a:ext>
            </a:extLst>
          </p:cNvPr>
          <p:cNvCxnSpPr>
            <a:cxnSpLocks/>
          </p:cNvCxnSpPr>
          <p:nvPr/>
        </p:nvCxnSpPr>
        <p:spPr>
          <a:xfrm>
            <a:off x="2628900" y="4237038"/>
            <a:ext cx="1104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9D90F4-6FBE-854D-947C-068019CFE734}"/>
              </a:ext>
            </a:extLst>
          </p:cNvPr>
          <p:cNvCxnSpPr/>
          <p:nvPr/>
        </p:nvCxnSpPr>
        <p:spPr>
          <a:xfrm>
            <a:off x="2628900" y="2849563"/>
            <a:ext cx="0" cy="27257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042" name="TextBox 7">
            <a:extLst>
              <a:ext uri="{FF2B5EF4-FFF2-40B4-BE49-F238E27FC236}">
                <a16:creationId xmlns:a16="http://schemas.microsoft.com/office/drawing/2014/main" id="{4F060661-1DDC-FE40-82F5-8DBD31B1C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463" y="33782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5C53F06-4549-F942-8652-B9B3275E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1AF265-F76D-7F42-B11B-A1EF4CC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4F80EBF-F935-AA40-A706-5B2435733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6182" y="325437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KD Tree - Example 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25C1F968-4A2B-304D-846C-08416EBC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617788"/>
            <a:ext cx="625157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5">
            <a:extLst>
              <a:ext uri="{FF2B5EF4-FFF2-40B4-BE49-F238E27FC236}">
                <a16:creationId xmlns:a16="http://schemas.microsoft.com/office/drawing/2014/main" id="{F92E27B8-4329-D34C-A7F9-9163DF85C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26654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5061" name="TextBox 7">
            <a:extLst>
              <a:ext uri="{FF2B5EF4-FFF2-40B4-BE49-F238E27FC236}">
                <a16:creationId xmlns:a16="http://schemas.microsoft.com/office/drawing/2014/main" id="{C3E7F513-6499-CB49-96FB-32299454D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363" y="33655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45062" name="TextBox 8">
            <a:extLst>
              <a:ext uri="{FF2B5EF4-FFF2-40B4-BE49-F238E27FC236}">
                <a16:creationId xmlns:a16="http://schemas.microsoft.com/office/drawing/2014/main" id="{A09A29CA-EA01-4348-9FF5-4C2EC0819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38989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C1102-9AD8-BC4E-967D-997D0C8B12E6}"/>
              </a:ext>
            </a:extLst>
          </p:cNvPr>
          <p:cNvSpPr/>
          <p:nvPr/>
        </p:nvSpPr>
        <p:spPr>
          <a:xfrm>
            <a:off x="825500" y="1485901"/>
            <a:ext cx="66421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x-coordinate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vertical line that has half the points left or on, and half right.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EE1D0A-AA43-B148-99A4-1E0AFE8478A8}"/>
              </a:ext>
            </a:extLst>
          </p:cNvPr>
          <p:cNvCxnSpPr/>
          <p:nvPr/>
        </p:nvCxnSpPr>
        <p:spPr>
          <a:xfrm>
            <a:off x="2628900" y="2849563"/>
            <a:ext cx="0" cy="27257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E9427C-843A-9847-BD38-E89BA8DECA9F}"/>
              </a:ext>
            </a:extLst>
          </p:cNvPr>
          <p:cNvCxnSpPr/>
          <p:nvPr/>
        </p:nvCxnSpPr>
        <p:spPr>
          <a:xfrm>
            <a:off x="1562100" y="3925027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08B61A-7A93-E848-BDDA-22B70D314761}"/>
              </a:ext>
            </a:extLst>
          </p:cNvPr>
          <p:cNvCxnSpPr/>
          <p:nvPr/>
        </p:nvCxnSpPr>
        <p:spPr>
          <a:xfrm>
            <a:off x="2628900" y="4268788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6B1661-141F-CD44-B02A-42525A4DB6CB}"/>
              </a:ext>
            </a:extLst>
          </p:cNvPr>
          <p:cNvCxnSpPr/>
          <p:nvPr/>
        </p:nvCxnSpPr>
        <p:spPr>
          <a:xfrm>
            <a:off x="2222500" y="3898900"/>
            <a:ext cx="12700" cy="14859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C0E290-DF11-7B47-B3CF-CF7C5A90F854}"/>
              </a:ext>
            </a:extLst>
          </p:cNvPr>
          <p:cNvCxnSpPr/>
          <p:nvPr/>
        </p:nvCxnSpPr>
        <p:spPr>
          <a:xfrm>
            <a:off x="1905000" y="3035300"/>
            <a:ext cx="25400" cy="86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35EA98-27FB-CB4B-8F12-A5684F0E7276}"/>
              </a:ext>
            </a:extLst>
          </p:cNvPr>
          <p:cNvCxnSpPr/>
          <p:nvPr/>
        </p:nvCxnSpPr>
        <p:spPr>
          <a:xfrm>
            <a:off x="3327400" y="4268788"/>
            <a:ext cx="12700" cy="111601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07FE4D-96DC-FA4E-9FAB-2C8C6E0E58CC}"/>
              </a:ext>
            </a:extLst>
          </p:cNvPr>
          <p:cNvCxnSpPr/>
          <p:nvPr/>
        </p:nvCxnSpPr>
        <p:spPr>
          <a:xfrm>
            <a:off x="3149600" y="3084513"/>
            <a:ext cx="12700" cy="111601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071" name="TextBox 7">
            <a:extLst>
              <a:ext uri="{FF2B5EF4-FFF2-40B4-BE49-F238E27FC236}">
                <a16:creationId xmlns:a16="http://schemas.microsoft.com/office/drawing/2014/main" id="{3300A71A-912C-1D44-A512-28E3BF391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34575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45072" name="TextBox 8">
            <a:extLst>
              <a:ext uri="{FF2B5EF4-FFF2-40B4-BE49-F238E27FC236}">
                <a16:creationId xmlns:a16="http://schemas.microsoft.com/office/drawing/2014/main" id="{B5F18980-F96A-2A46-B8EC-F561E762F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402748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5073" name="TextBox 8">
            <a:extLst>
              <a:ext uri="{FF2B5EF4-FFF2-40B4-BE49-F238E27FC236}">
                <a16:creationId xmlns:a16="http://schemas.microsoft.com/office/drawing/2014/main" id="{F4A45AA7-FCD2-AF4D-B27F-96237DF8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401478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5074" name="TextBox 8">
            <a:extLst>
              <a:ext uri="{FF2B5EF4-FFF2-40B4-BE49-F238E27FC236}">
                <a16:creationId xmlns:a16="http://schemas.microsoft.com/office/drawing/2014/main" id="{7940F653-C005-584C-BCBD-DB5E679AA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463" y="40513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EF70F41-0DD3-454F-BFCF-FC397900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3D6A99-9992-0B4A-AFCB-827A87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9A5A68D-74E8-6942-96EA-0F192D1E3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KD Tree - Example </a:t>
            </a: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D08766B1-B584-E044-B67F-4B5F3B34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617788"/>
            <a:ext cx="625157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5">
            <a:extLst>
              <a:ext uri="{FF2B5EF4-FFF2-40B4-BE49-F238E27FC236}">
                <a16:creationId xmlns:a16="http://schemas.microsoft.com/office/drawing/2014/main" id="{E4E0B799-FE20-A244-B5C8-A0B3E092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26654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6085" name="TextBox 7">
            <a:extLst>
              <a:ext uri="{FF2B5EF4-FFF2-40B4-BE49-F238E27FC236}">
                <a16:creationId xmlns:a16="http://schemas.microsoft.com/office/drawing/2014/main" id="{17FA5571-457B-834B-8D20-1A7701E0A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363" y="33655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46086" name="TextBox 8">
            <a:extLst>
              <a:ext uri="{FF2B5EF4-FFF2-40B4-BE49-F238E27FC236}">
                <a16:creationId xmlns:a16="http://schemas.microsoft.com/office/drawing/2014/main" id="{CF31B6DE-CAE8-5D42-BFB9-9A09E3021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38989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6087" name="TextBox 9">
            <a:extLst>
              <a:ext uri="{FF2B5EF4-FFF2-40B4-BE49-F238E27FC236}">
                <a16:creationId xmlns:a16="http://schemas.microsoft.com/office/drawing/2014/main" id="{0E6BBC06-D6C5-9C46-9F80-ACE6B0E55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5974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1F755-CBA9-754A-BA26-F815CC3E6F7F}"/>
              </a:ext>
            </a:extLst>
          </p:cNvPr>
          <p:cNvSpPr/>
          <p:nvPr/>
        </p:nvSpPr>
        <p:spPr>
          <a:xfrm>
            <a:off x="877093" y="1488283"/>
            <a:ext cx="6929438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Split by y-coordinate</a:t>
            </a:r>
            <a:r>
              <a:rPr lang="en-US" sz="2400" i="1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split by a horizontal line that has half the points below or on and half above.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62525-E73B-8F44-8717-1C45AC6A25EA}"/>
              </a:ext>
            </a:extLst>
          </p:cNvPr>
          <p:cNvCxnSpPr/>
          <p:nvPr/>
        </p:nvCxnSpPr>
        <p:spPr>
          <a:xfrm>
            <a:off x="2628900" y="2849563"/>
            <a:ext cx="0" cy="27257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4A2C9C-29E2-4746-B339-7A8F6D3B8109}"/>
              </a:ext>
            </a:extLst>
          </p:cNvPr>
          <p:cNvCxnSpPr/>
          <p:nvPr/>
        </p:nvCxnSpPr>
        <p:spPr>
          <a:xfrm>
            <a:off x="1562100" y="3925027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95E05A-5B12-9F4D-945A-B8B985A23A5A}"/>
              </a:ext>
            </a:extLst>
          </p:cNvPr>
          <p:cNvCxnSpPr/>
          <p:nvPr/>
        </p:nvCxnSpPr>
        <p:spPr>
          <a:xfrm>
            <a:off x="2628900" y="4268788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C97C4F-5EDD-2C45-82B3-8439984FCE63}"/>
              </a:ext>
            </a:extLst>
          </p:cNvPr>
          <p:cNvCxnSpPr/>
          <p:nvPr/>
        </p:nvCxnSpPr>
        <p:spPr>
          <a:xfrm>
            <a:off x="1892300" y="3035300"/>
            <a:ext cx="38100" cy="8636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F3B79-246A-F94C-AA75-A98D35D8D43E}"/>
              </a:ext>
            </a:extLst>
          </p:cNvPr>
          <p:cNvCxnSpPr/>
          <p:nvPr/>
        </p:nvCxnSpPr>
        <p:spPr>
          <a:xfrm>
            <a:off x="2209800" y="3898900"/>
            <a:ext cx="12700" cy="14097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19F14E-794D-0D44-9BF0-0FC801F808F8}"/>
              </a:ext>
            </a:extLst>
          </p:cNvPr>
          <p:cNvCxnSpPr/>
          <p:nvPr/>
        </p:nvCxnSpPr>
        <p:spPr>
          <a:xfrm>
            <a:off x="3162300" y="3035300"/>
            <a:ext cx="0" cy="12334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77AD19-9A97-A741-8E99-AA9686668960}"/>
              </a:ext>
            </a:extLst>
          </p:cNvPr>
          <p:cNvCxnSpPr/>
          <p:nvPr/>
        </p:nvCxnSpPr>
        <p:spPr>
          <a:xfrm>
            <a:off x="3327400" y="4268788"/>
            <a:ext cx="12700" cy="103981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6C654A-C947-3248-A858-06FB076E2550}"/>
              </a:ext>
            </a:extLst>
          </p:cNvPr>
          <p:cNvCxnSpPr/>
          <p:nvPr/>
        </p:nvCxnSpPr>
        <p:spPr>
          <a:xfrm>
            <a:off x="1606550" y="4317911"/>
            <a:ext cx="6477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063014-15C5-9945-A314-A43219669AAE}"/>
              </a:ext>
            </a:extLst>
          </p:cNvPr>
          <p:cNvCxnSpPr/>
          <p:nvPr/>
        </p:nvCxnSpPr>
        <p:spPr>
          <a:xfrm>
            <a:off x="2628900" y="4789488"/>
            <a:ext cx="711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098" name="TextBox 7">
            <a:extLst>
              <a:ext uri="{FF2B5EF4-FFF2-40B4-BE49-F238E27FC236}">
                <a16:creationId xmlns:a16="http://schemas.microsoft.com/office/drawing/2014/main" id="{30D8ECFE-17C4-5A47-9362-1CA199A78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346710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46099" name="TextBox 8">
            <a:extLst>
              <a:ext uri="{FF2B5EF4-FFF2-40B4-BE49-F238E27FC236}">
                <a16:creationId xmlns:a16="http://schemas.microsoft.com/office/drawing/2014/main" id="{B42D1EAF-F5BA-E641-9439-20B77D09F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402748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6100" name="TextBox 8">
            <a:extLst>
              <a:ext uri="{FF2B5EF4-FFF2-40B4-BE49-F238E27FC236}">
                <a16:creationId xmlns:a16="http://schemas.microsoft.com/office/drawing/2014/main" id="{CD3E8B74-67CC-8149-B3EC-35D0FC45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401478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6101" name="TextBox 8">
            <a:extLst>
              <a:ext uri="{FF2B5EF4-FFF2-40B4-BE49-F238E27FC236}">
                <a16:creationId xmlns:a16="http://schemas.microsoft.com/office/drawing/2014/main" id="{D7EC33E9-A416-1047-A5F4-AA6345626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6763" y="401478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46102" name="TextBox 9">
            <a:extLst>
              <a:ext uri="{FF2B5EF4-FFF2-40B4-BE49-F238E27FC236}">
                <a16:creationId xmlns:a16="http://schemas.microsoft.com/office/drawing/2014/main" id="{F2C57A19-4911-9045-8D22-9E221D2E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45291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C46FE7F-2027-004B-8C5C-D4DC3901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DAE75D-B1BB-7349-A9BA-A9E726E3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F4D67833-162F-B048-B51B-905F9236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Node Structure</a:t>
            </a:r>
          </a:p>
        </p:txBody>
      </p:sp>
      <p:sp>
        <p:nvSpPr>
          <p:cNvPr id="47107" name="Content Placeholder 5">
            <a:extLst>
              <a:ext uri="{FF2B5EF4-FFF2-40B4-BE49-F238E27FC236}">
                <a16:creationId xmlns:a16="http://schemas.microsoft.com/office/drawing/2014/main" id="{E63AC181-741D-A449-BB76-2A17F086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2298"/>
            <a:ext cx="8229600" cy="4530725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A KD-tree node has 5 fields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Splitting axis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Splitting value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Data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Left pointer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Right pointer</a:t>
            </a: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51603AE1-DF9C-E643-BE81-35C1B1BA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/>
          <a:stretch>
            <a:fillRect/>
          </a:stretch>
        </p:blipFill>
        <p:spPr bwMode="auto">
          <a:xfrm>
            <a:off x="4235450" y="2574925"/>
            <a:ext cx="35941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7288FD7-5D91-1445-BD5F-3BA104EB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497D68-6932-5842-8617-5A09DAB6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DFFEC336-81D1-894C-857D-6A986C03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85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Splitting Strategies</a:t>
            </a:r>
          </a:p>
        </p:txBody>
      </p:sp>
      <p:sp>
        <p:nvSpPr>
          <p:cNvPr id="49155" name="Content Placeholder 5">
            <a:extLst>
              <a:ext uri="{FF2B5EF4-FFF2-40B4-BE49-F238E27FC236}">
                <a16:creationId xmlns:a16="http://schemas.microsoft.com/office/drawing/2014/main" id="{669683A3-1FAD-DA41-BFEF-E61C8D3D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rgbClr val="C00000"/>
                </a:solidFill>
              </a:rPr>
              <a:t>Divide based on order of point insertion</a:t>
            </a:r>
          </a:p>
          <a:p>
            <a:pPr lvl="1">
              <a:defRPr/>
            </a:pPr>
            <a:r>
              <a:rPr lang="en-US" sz="2400" dirty="0"/>
              <a:t>Assumes that points are given one at a time.</a:t>
            </a:r>
          </a:p>
          <a:p>
            <a:pPr marL="914400" lvl="1" indent="-45720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Divide by finding median</a:t>
            </a:r>
          </a:p>
          <a:p>
            <a:pPr lvl="1">
              <a:defRPr/>
            </a:pPr>
            <a:r>
              <a:rPr lang="en-US" sz="2400" dirty="0"/>
              <a:t>Assumes all the points are available ahead of time.</a:t>
            </a:r>
          </a:p>
          <a:p>
            <a:pPr marL="914400" lvl="1" indent="-457200">
              <a:buFont typeface="+mj-lt"/>
              <a:buAutoNum type="arabicPeriod"/>
              <a:defRPr/>
            </a:pPr>
            <a:endParaRPr lang="en-US" sz="2400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rgbClr val="C00000"/>
                </a:solidFill>
              </a:rPr>
              <a:t> Divide perpendicular to the axis with widest spread</a:t>
            </a:r>
          </a:p>
          <a:p>
            <a:pPr lvl="1">
              <a:defRPr/>
            </a:pPr>
            <a:r>
              <a:rPr lang="en-US" sz="2400" dirty="0"/>
              <a:t>Split axes might not alternate</a:t>
            </a:r>
            <a:endParaRPr lang="en-US" sz="2400" dirty="0">
              <a:ea typeface="+mn-ea"/>
              <a:cs typeface="+mn-cs"/>
            </a:endParaRP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8132" name="TextBox 3">
            <a:extLst>
              <a:ext uri="{FF2B5EF4-FFF2-40B4-BE49-F238E27FC236}">
                <a16:creationId xmlns:a16="http://schemas.microsoft.com/office/drawing/2014/main" id="{C89450EC-A73E-7C4A-A42A-208FC8B2E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5307013"/>
            <a:ext cx="2263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C000"/>
                </a:solidFill>
                <a:ea typeface="宋体" panose="02010600030101010101" pitchFamily="2" charset="-122"/>
              </a:rPr>
              <a:t>… and more!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D8F8DBC-0C09-9D4A-A0C6-EBF17FE2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AB86A5-7778-C744-8F60-68B2FA49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6CC0D90-CE52-0D4A-864C-91141AFE3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9249" y="273049"/>
            <a:ext cx="8445500" cy="1139825"/>
          </a:xfrm>
        </p:spPr>
        <p:txBody>
          <a:bodyPr/>
          <a:lstStyle/>
          <a:p>
            <a:pPr algn="ctr"/>
            <a:r>
              <a:rPr lang="en-US" altLang="zh-CN" sz="3800" dirty="0">
                <a:ea typeface="宋体" panose="02010600030101010101" pitchFamily="2" charset="-122"/>
              </a:rPr>
              <a:t>Example – using order of point insertion</a:t>
            </a:r>
            <a:br>
              <a:rPr lang="en-US" altLang="zh-CN" sz="3800" dirty="0">
                <a:ea typeface="宋体" panose="02010600030101010101" pitchFamily="2" charset="-122"/>
              </a:rPr>
            </a:br>
            <a:r>
              <a:rPr lang="en-US" altLang="zh-CN" sz="3200" dirty="0">
                <a:ea typeface="宋体" panose="02010600030101010101" pitchFamily="2" charset="-122"/>
              </a:rPr>
              <a:t>(data stored at nodes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C5FF8-DC72-CF4F-84B7-29AB696B31C0}"/>
              </a:ext>
            </a:extLst>
          </p:cNvPr>
          <p:cNvSpPr txBox="1"/>
          <p:nvPr/>
        </p:nvSpPr>
        <p:spPr>
          <a:xfrm>
            <a:off x="357380" y="1550499"/>
            <a:ext cx="878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dirty="0">
                <a:solidFill>
                  <a:srgbClr val="273239"/>
                </a:solidFill>
                <a:effectLst/>
                <a:latin typeface="urw-din"/>
              </a:rPr>
              <a:t>Insertion Order:  (3, 6), (17, 15), (13, 15), (6, 12), (9, 1), (2, 7), (10, 19)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EBDCCF-3C14-7843-8453-864EF07B0EF6}"/>
              </a:ext>
            </a:extLst>
          </p:cNvPr>
          <p:cNvSpPr txBox="1"/>
          <p:nvPr/>
        </p:nvSpPr>
        <p:spPr>
          <a:xfrm>
            <a:off x="998148" y="2842851"/>
            <a:ext cx="639661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(3, 6)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8FB835-DACE-A148-9EAB-C486D5DFAE7F}"/>
              </a:ext>
            </a:extLst>
          </p:cNvPr>
          <p:cNvSpPr txBox="1"/>
          <p:nvPr/>
        </p:nvSpPr>
        <p:spPr>
          <a:xfrm>
            <a:off x="1616286" y="3677331"/>
            <a:ext cx="856377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(17, 15)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547D054-4BC4-2E4A-8653-7F2FE50F86E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317979" y="3212183"/>
            <a:ext cx="726496" cy="46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7724897-1B41-064E-A166-FE740BE7A578}"/>
              </a:ext>
            </a:extLst>
          </p:cNvPr>
          <p:cNvSpPr txBox="1"/>
          <p:nvPr/>
        </p:nvSpPr>
        <p:spPr>
          <a:xfrm>
            <a:off x="2378561" y="4415190"/>
            <a:ext cx="856377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(13, 15)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1A7CC3C-8999-724A-B0FC-4FB9E9BF94F2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44475" y="4046663"/>
            <a:ext cx="762275" cy="36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00C35C9-F9C9-EB4B-9FA5-1CB0B256D5F6}"/>
              </a:ext>
            </a:extLst>
          </p:cNvPr>
          <p:cNvSpPr txBox="1"/>
          <p:nvPr/>
        </p:nvSpPr>
        <p:spPr>
          <a:xfrm>
            <a:off x="998148" y="4413689"/>
            <a:ext cx="856377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(6, 12)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045C0CB-639C-4046-B28D-C52E938AEC90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flipH="1">
            <a:off x="1426337" y="4046663"/>
            <a:ext cx="618138" cy="36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7321327-1E67-CB41-B9D3-D8E26CB27D18}"/>
              </a:ext>
            </a:extLst>
          </p:cNvPr>
          <p:cNvSpPr txBox="1"/>
          <p:nvPr/>
        </p:nvSpPr>
        <p:spPr>
          <a:xfrm>
            <a:off x="1297856" y="5197182"/>
            <a:ext cx="714462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(9, 1)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EAF99400-7B98-0D4E-8414-BC34E12A8988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 flipV="1">
            <a:off x="1426337" y="4783021"/>
            <a:ext cx="228750" cy="414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38F1A811-FD87-A340-8FBD-64D162EFA9F2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74186" y="3212183"/>
            <a:ext cx="820174" cy="452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0C960CC-D852-A744-8ADB-BF5ECB595816}"/>
              </a:ext>
            </a:extLst>
          </p:cNvPr>
          <p:cNvSpPr txBox="1"/>
          <p:nvPr/>
        </p:nvSpPr>
        <p:spPr>
          <a:xfrm>
            <a:off x="159249" y="3665029"/>
            <a:ext cx="629874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(2, 7)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1C1704-4584-E043-B5DB-25EB98C64245}"/>
              </a:ext>
            </a:extLst>
          </p:cNvPr>
          <p:cNvSpPr txBox="1"/>
          <p:nvPr/>
        </p:nvSpPr>
        <p:spPr>
          <a:xfrm>
            <a:off x="2136480" y="5197182"/>
            <a:ext cx="856377" cy="369332"/>
          </a:xfrm>
          <a:prstGeom prst="rect">
            <a:avLst/>
          </a:prstGeom>
          <a:solidFill>
            <a:srgbClr val="549E3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chemeClr val="bg1"/>
                </a:solidFill>
                <a:effectLst/>
                <a:latin typeface="urw-din"/>
              </a:rPr>
              <a:t>(10, 19)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6B5765B1-D383-8D4B-B79E-A6E6BC1C1B21}"/>
              </a:ext>
            </a:extLst>
          </p:cNvPr>
          <p:cNvCxnSpPr>
            <a:cxnSpLocks/>
            <a:stCxn id="33" idx="0"/>
            <a:endCxn id="15" idx="2"/>
          </p:cNvCxnSpPr>
          <p:nvPr/>
        </p:nvCxnSpPr>
        <p:spPr>
          <a:xfrm flipV="1">
            <a:off x="2564669" y="4784522"/>
            <a:ext cx="242081" cy="412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A8D641B-3343-6742-B934-7D3229A58078}"/>
              </a:ext>
            </a:extLst>
          </p:cNvPr>
          <p:cNvSpPr txBox="1"/>
          <p:nvPr/>
        </p:nvSpPr>
        <p:spPr>
          <a:xfrm>
            <a:off x="2120720" y="281982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FD07E74-65C5-9C46-BE14-73E7A1351337}"/>
              </a:ext>
            </a:extLst>
          </p:cNvPr>
          <p:cNvSpPr txBox="1"/>
          <p:nvPr/>
        </p:nvSpPr>
        <p:spPr>
          <a:xfrm>
            <a:off x="2687965" y="367652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B2F4E4-F692-4A4D-9FDC-0F53F1445172}"/>
              </a:ext>
            </a:extLst>
          </p:cNvPr>
          <p:cNvSpPr txBox="1"/>
          <p:nvPr/>
        </p:nvSpPr>
        <p:spPr>
          <a:xfrm>
            <a:off x="3264132" y="44136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50C8035-CE38-3F4E-9FA5-321957CFF489}"/>
              </a:ext>
            </a:extLst>
          </p:cNvPr>
          <p:cNvSpPr txBox="1"/>
          <p:nvPr/>
        </p:nvSpPr>
        <p:spPr>
          <a:xfrm>
            <a:off x="3206655" y="519718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B9E0D37-8CC3-9E43-9AEB-6FB1206F6383}"/>
              </a:ext>
            </a:extLst>
          </p:cNvPr>
          <p:cNvSpPr txBox="1"/>
          <p:nvPr/>
        </p:nvSpPr>
        <p:spPr>
          <a:xfrm>
            <a:off x="3575236" y="2099778"/>
            <a:ext cx="5421027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rtl="0" fontAlgn="base"/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insertRec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point[], </a:t>
            </a:r>
            <a:r>
              <a:rPr lang="fr-FR" altLang="zh-CN" sz="1200" b="1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fr-FR" altLang="zh-CN" sz="1200" b="1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1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if (</a:t>
            </a:r>
            <a:r>
              <a:rPr lang="fr-FR" altLang="zh-CN" sz="12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== NULL)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return </a:t>
            </a:r>
            <a:r>
              <a:rPr lang="fr-FR" altLang="zh-CN" sz="12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(point);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// </a:t>
            </a:r>
            <a:r>
              <a:rPr lang="zh-CN" altLang="fr-FR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确定</a:t>
            </a:r>
            <a:r>
              <a:rPr lang="zh-CN" altLang="en-US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比较的维度</a:t>
            </a:r>
            <a:endParaRPr lang="fr-FR" altLang="zh-CN" sz="12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CN" sz="1200" b="1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fr-FR" altLang="zh-CN" sz="1200" b="1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cd = </a:t>
            </a:r>
            <a:r>
              <a:rPr lang="fr-FR" altLang="zh-CN" sz="1200" b="1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fr-FR" altLang="zh-CN" sz="1200" b="1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% k;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// </a:t>
            </a:r>
            <a:r>
              <a:rPr lang="zh-CN" altLang="fr-FR" sz="1200" dirty="0">
                <a:solidFill>
                  <a:srgbClr val="273239"/>
                </a:solidFill>
                <a:latin typeface="Consolas" panose="020B0609020204030204" pitchFamily="49" charset="0"/>
              </a:rPr>
              <a:t>与</a:t>
            </a:r>
            <a:r>
              <a:rPr lang="en-US" altLang="zh-CN" sz="1200" dirty="0">
                <a:solidFill>
                  <a:srgbClr val="273239"/>
                </a:solidFill>
                <a:latin typeface="Consolas" panose="020B0609020204030204" pitchFamily="49" charset="0"/>
              </a:rPr>
              <a:t>root</a:t>
            </a:r>
            <a:r>
              <a:rPr lang="zh-CN" altLang="en-US" sz="1200" dirty="0">
                <a:solidFill>
                  <a:srgbClr val="273239"/>
                </a:solidFill>
                <a:latin typeface="Consolas" panose="020B0609020204030204" pitchFamily="49" charset="0"/>
              </a:rPr>
              <a:t>的 </a:t>
            </a:r>
            <a:r>
              <a:rPr lang="en-US" altLang="zh-CN" sz="1200" dirty="0">
                <a:solidFill>
                  <a:srgbClr val="273239"/>
                </a:solidFill>
                <a:latin typeface="Consolas" panose="020B0609020204030204" pitchFamily="49" charset="0"/>
              </a:rPr>
              <a:t>cd</a:t>
            </a:r>
            <a:r>
              <a:rPr lang="zh-CN" altLang="en-US" sz="1200" dirty="0">
                <a:solidFill>
                  <a:srgbClr val="273239"/>
                </a:solidFill>
                <a:latin typeface="Consolas" panose="020B0609020204030204" pitchFamily="49" charset="0"/>
              </a:rPr>
              <a:t> 维数据进行对比</a:t>
            </a:r>
            <a:endParaRPr lang="fr-FR" altLang="zh-CN" sz="12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if (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point[cd] &lt; (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-&gt;point[cd]))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zh-CN" altLang="en-US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insertRec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, point, 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altLang="zh-CN" sz="12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else</a:t>
            </a:r>
            <a:endParaRPr lang="fr-FR" altLang="zh-CN" sz="12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-&gt;right</a:t>
            </a:r>
            <a:r>
              <a:rPr lang="zh-CN" altLang="en-US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insertRec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-&gt;right, point, </a:t>
            </a:r>
            <a:r>
              <a:rPr lang="fr-FR" altLang="zh-CN" sz="12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fr-FR" altLang="zh-CN" sz="12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+ 1);</a:t>
            </a:r>
            <a:endParaRPr lang="fr-FR" altLang="zh-CN" sz="1200" b="0" i="0" u="none" strike="noStrike" dirty="0"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return </a:t>
            </a:r>
            <a:r>
              <a:rPr lang="fr-FR" altLang="zh-CN" sz="12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 rtl="0" fontAlgn="base"/>
            <a:r>
              <a:rPr lang="fr-FR" altLang="zh-CN" sz="12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0C7B380-0B2F-314A-BD85-532F764C3744}"/>
              </a:ext>
            </a:extLst>
          </p:cNvPr>
          <p:cNvSpPr txBox="1"/>
          <p:nvPr/>
        </p:nvSpPr>
        <p:spPr>
          <a:xfrm>
            <a:off x="3511547" y="5307501"/>
            <a:ext cx="4660084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rtl="0" fontAlgn="base"/>
            <a:r>
              <a:rPr lang="fr-FR" altLang="zh-CN" sz="14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* insert(</a:t>
            </a:r>
            <a:r>
              <a:rPr lang="fr-FR" altLang="zh-CN" sz="14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fr-FR" altLang="zh-CN" sz="14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0" i="0" u="none" strike="noStrike" dirty="0" err="1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point[])</a:t>
            </a:r>
          </a:p>
          <a:p>
            <a:pPr algn="l" rtl="0" fontAlgn="base"/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 rtl="0" fontAlgn="base"/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return </a:t>
            </a:r>
            <a:r>
              <a:rPr lang="fr-FR" altLang="zh-CN" sz="14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insertRec</a:t>
            </a:r>
            <a:r>
              <a:rPr lang="fr-FR" altLang="zh-CN" sz="14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400" b="0" i="0" u="none" strike="noStrik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fr-FR" altLang="zh-CN" sz="1400" b="0" i="0" u="none" strike="noStrik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, point, 0);</a:t>
            </a:r>
          </a:p>
          <a:p>
            <a:pPr algn="l" rtl="0" fontAlgn="base"/>
            <a:r>
              <a:rPr lang="fr-FR" altLang="zh-CN" sz="1400" b="0" i="0" u="none" strike="noStrike" dirty="0"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9451BC5-750B-3F4B-AFF6-E842347B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114EDD-24D9-124D-B390-7B9A46BC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9" grpId="0" animBg="1"/>
      <p:bldP spid="23" grpId="0" animBg="1"/>
      <p:bldP spid="28" grpId="0" animBg="1"/>
      <p:bldP spid="33" grpId="0" animBg="1"/>
      <p:bldP spid="44" grpId="0"/>
      <p:bldP spid="47" grpId="0"/>
      <p:bldP spid="48" grpId="0"/>
      <p:bldP spid="49" grpId="0"/>
      <p:bldP spid="51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D73AEC5-6F29-9D4D-B006-93865F43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Range Query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42C64AB-A3A4-644B-BD08-CF481983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Example:</a:t>
            </a:r>
          </a:p>
          <a:p>
            <a:pPr lvl="1" eaLnBrk="1" hangingPunct="1">
              <a:defRPr/>
            </a:pPr>
            <a:r>
              <a:rPr lang="en-US" b="1" dirty="0"/>
              <a:t>key=Age:</a:t>
            </a:r>
            <a:r>
              <a:rPr lang="en-US" dirty="0"/>
              <a:t> retrieve all records satisfying </a:t>
            </a:r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		20 &lt; Age &lt; 50</a:t>
            </a:r>
          </a:p>
          <a:p>
            <a:pPr lvl="1" eaLnBrk="1" hangingPunct="1">
              <a:defRPr/>
            </a:pPr>
            <a:r>
              <a:rPr lang="en-US" b="1" dirty="0"/>
              <a:t>key= #Children: </a:t>
            </a:r>
            <a:r>
              <a:rPr lang="en-US" dirty="0"/>
              <a:t>retrieve all records satisfying</a:t>
            </a:r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	       1 &lt; #Children &lt; 4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97EE0-0625-2941-80B7-3484E858A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BB9DDCC-81E0-DA40-A27D-E43879C57CC7}" type="slidenum">
              <a:rPr lang="en-US" altLang="en-US"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7173" name="Group 6">
            <a:extLst>
              <a:ext uri="{FF2B5EF4-FFF2-40B4-BE49-F238E27FC236}">
                <a16:creationId xmlns:a16="http://schemas.microsoft.com/office/drawing/2014/main" id="{9EDAF597-4DB0-024F-84C9-F6B658A1C8C0}"/>
              </a:ext>
            </a:extLst>
          </p:cNvPr>
          <p:cNvGrpSpPr>
            <a:grpSpLocks/>
          </p:cNvGrpSpPr>
          <p:nvPr/>
        </p:nvGrpSpPr>
        <p:grpSpPr bwMode="auto">
          <a:xfrm>
            <a:off x="1657350" y="4502150"/>
            <a:ext cx="5727700" cy="742950"/>
            <a:chOff x="1771318" y="3536950"/>
            <a:chExt cx="5728363" cy="742950"/>
          </a:xfrm>
        </p:grpSpPr>
        <p:grpSp>
          <p:nvGrpSpPr>
            <p:cNvPr id="7174" name="Group 2">
              <a:extLst>
                <a:ext uri="{FF2B5EF4-FFF2-40B4-BE49-F238E27FC236}">
                  <a16:creationId xmlns:a16="http://schemas.microsoft.com/office/drawing/2014/main" id="{56B8B42B-2169-B64F-BA21-7CDB89BEB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700" y="3536950"/>
              <a:ext cx="5435600" cy="742950"/>
              <a:chOff x="2057400" y="3067050"/>
              <a:chExt cx="5435600" cy="74295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388EF8-79D0-A245-B11D-A2E08022F966}"/>
                  </a:ext>
                </a:extLst>
              </p:cNvPr>
              <p:cNvSpPr/>
              <p:nvPr/>
            </p:nvSpPr>
            <p:spPr>
              <a:xfrm>
                <a:off x="2057085" y="3086100"/>
                <a:ext cx="5436229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B800ADB-5701-0A4E-89A1-570EB77A9DFA}"/>
                  </a:ext>
                </a:extLst>
              </p:cNvPr>
              <p:cNvCxnSpPr/>
              <p:nvPr/>
            </p:nvCxnSpPr>
            <p:spPr>
              <a:xfrm flipH="1">
                <a:off x="2768367" y="30861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FEED2A6-8F3C-AE4E-842D-F3498F481AE6}"/>
                  </a:ext>
                </a:extLst>
              </p:cNvPr>
              <p:cNvCxnSpPr/>
              <p:nvPr/>
            </p:nvCxnSpPr>
            <p:spPr>
              <a:xfrm flipH="1">
                <a:off x="3809888" y="31115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8DA3AAC-C893-4443-AB5E-BA0695CFF02F}"/>
                  </a:ext>
                </a:extLst>
              </p:cNvPr>
              <p:cNvCxnSpPr/>
              <p:nvPr/>
            </p:nvCxnSpPr>
            <p:spPr>
              <a:xfrm flipH="1">
                <a:off x="4635483" y="30797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10F54C9-E991-1F4B-BB04-9ACBD6B39888}"/>
                  </a:ext>
                </a:extLst>
              </p:cNvPr>
              <p:cNvCxnSpPr/>
              <p:nvPr/>
            </p:nvCxnSpPr>
            <p:spPr>
              <a:xfrm flipH="1">
                <a:off x="5702407" y="30670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75" name="Rectangle 5">
              <a:extLst>
                <a:ext uri="{FF2B5EF4-FFF2-40B4-BE49-F238E27FC236}">
                  <a16:creationId xmlns:a16="http://schemas.microsoft.com/office/drawing/2014/main" id="{8FC50E1D-95F3-E44D-9267-D49CB525F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318" y="3652678"/>
              <a:ext cx="572836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/>
              <a:r>
                <a:rPr lang="en-US" altLang="zh-CN" sz="2600" dirty="0">
                  <a:ea typeface="宋体" panose="02010600030101010101" pitchFamily="2" charset="-122"/>
                </a:rPr>
                <a:t>ID  Name  Age  Salary  #Children   </a:t>
              </a: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8F894B-0EDA-0949-9534-4D405E48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64BFB-B440-9D4A-8982-328E376F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42" y="289625"/>
            <a:ext cx="83895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Example – using order of point insertion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sz="3600" dirty="0">
                <a:ea typeface="宋体" panose="02010600030101010101" pitchFamily="2" charset="-122"/>
              </a:rPr>
              <a:t>(data stored at nodes)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EC706-D7AE-BF44-AC8A-FA83955B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altLang="zh-CN" dirty="0" err="1"/>
              <a:t>Like</a:t>
            </a:r>
            <a:r>
              <a:rPr lang="fr-FR" altLang="zh-CN" dirty="0"/>
              <a:t> a BST, </a:t>
            </a:r>
            <a:r>
              <a:rPr lang="fr-FR" altLang="zh-CN" dirty="0" err="1"/>
              <a:t>we</a:t>
            </a:r>
            <a:r>
              <a:rPr lang="fr-FR" altLang="zh-CN" dirty="0"/>
              <a:t> </a:t>
            </a:r>
            <a:r>
              <a:rPr lang="fr-FR" altLang="zh-CN" dirty="0" err="1"/>
              <a:t>would</a:t>
            </a:r>
            <a:r>
              <a:rPr lang="fr-FR" altLang="zh-CN" dirty="0"/>
              <a:t> </a:t>
            </a:r>
            <a:r>
              <a:rPr lang="fr-FR" altLang="zh-CN" dirty="0" err="1"/>
              <a:t>expect</a:t>
            </a:r>
            <a:r>
              <a:rPr lang="fr-FR" altLang="zh-CN" dirty="0"/>
              <a:t> insert to </a:t>
            </a:r>
            <a:r>
              <a:rPr lang="fr-FR" altLang="zh-CN" dirty="0" err="1"/>
              <a:t>take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549E39"/>
                </a:solidFill>
              </a:rPr>
              <a:t>O(</a:t>
            </a:r>
            <a:r>
              <a:rPr lang="fr-FR" altLang="zh-CN" dirty="0" err="1">
                <a:solidFill>
                  <a:srgbClr val="549E39"/>
                </a:solidFill>
              </a:rPr>
              <a:t>logn</a:t>
            </a:r>
            <a:r>
              <a:rPr lang="fr-FR" altLang="zh-CN" dirty="0">
                <a:solidFill>
                  <a:srgbClr val="549E39"/>
                </a:solidFill>
              </a:rPr>
              <a:t>), </a:t>
            </a:r>
            <a:r>
              <a:rPr lang="fr-FR" altLang="zh-CN" dirty="0" err="1"/>
              <a:t>since</a:t>
            </a:r>
            <a:r>
              <a:rPr lang="fr-FR" altLang="zh-CN" dirty="0"/>
              <a:t> </a:t>
            </a:r>
            <a:r>
              <a:rPr lang="fr-FR" altLang="zh-CN" dirty="0" err="1"/>
              <a:t>we</a:t>
            </a:r>
            <a:r>
              <a:rPr lang="fr-FR" altLang="zh-CN" dirty="0"/>
              <a:t> do a </a:t>
            </a:r>
            <a:r>
              <a:rPr lang="fr-FR" altLang="zh-CN" dirty="0" err="1"/>
              <a:t>path</a:t>
            </a:r>
            <a:r>
              <a:rPr lang="fr-FR" altLang="zh-CN" dirty="0"/>
              <a:t> </a:t>
            </a:r>
            <a:r>
              <a:rPr lang="fr-FR" altLang="zh-CN" dirty="0" err="1"/>
              <a:t>from</a:t>
            </a:r>
            <a:r>
              <a:rPr lang="fr-FR" altLang="zh-CN" dirty="0"/>
              <a:t> </a:t>
            </a:r>
            <a:r>
              <a:rPr lang="fr-FR" altLang="zh-CN" dirty="0" err="1"/>
              <a:t>root</a:t>
            </a:r>
            <a:r>
              <a:rPr lang="fr-FR" altLang="zh-CN" dirty="0"/>
              <a:t> to </a:t>
            </a:r>
            <a:r>
              <a:rPr lang="fr-FR" altLang="zh-CN" dirty="0" err="1"/>
              <a:t>leaf</a:t>
            </a:r>
            <a:r>
              <a:rPr lang="fr-FR" altLang="zh-CN" dirty="0"/>
              <a:t> and in a </a:t>
            </a:r>
            <a:r>
              <a:rPr lang="fr-FR" altLang="zh-CN" dirty="0" err="1"/>
              <a:t>balanced</a:t>
            </a:r>
            <a:r>
              <a:rPr lang="fr-FR" altLang="zh-CN" dirty="0"/>
              <a:t> </a:t>
            </a:r>
            <a:r>
              <a:rPr lang="fr-FR" altLang="zh-CN" dirty="0" err="1"/>
              <a:t>tree</a:t>
            </a:r>
            <a:r>
              <a:rPr lang="fr-FR" altLang="zh-CN" dirty="0"/>
              <a:t> the </a:t>
            </a:r>
            <a:r>
              <a:rPr lang="fr-FR" altLang="zh-CN" dirty="0" err="1"/>
              <a:t>depth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</a:t>
            </a:r>
            <a:r>
              <a:rPr lang="fr-FR" altLang="zh-CN" dirty="0" err="1">
                <a:solidFill>
                  <a:srgbClr val="00B050"/>
                </a:solidFill>
              </a:rPr>
              <a:t>logn</a:t>
            </a:r>
            <a:r>
              <a:rPr lang="fr-FR" altLang="zh-CN" dirty="0"/>
              <a:t>, </a:t>
            </a:r>
            <a:r>
              <a:rPr lang="fr-FR" altLang="zh-CN" dirty="0" err="1"/>
              <a:t>where</a:t>
            </a:r>
            <a:r>
              <a:rPr lang="fr-FR" altLang="zh-CN" dirty="0"/>
              <a:t> n </a:t>
            </a:r>
            <a:r>
              <a:rPr lang="fr-FR" altLang="zh-CN" dirty="0" err="1"/>
              <a:t>is</a:t>
            </a:r>
            <a:r>
              <a:rPr lang="fr-FR" altLang="zh-CN" dirty="0"/>
              <a:t> the </a:t>
            </a:r>
            <a:r>
              <a:rPr lang="fr-FR" altLang="zh-CN" dirty="0" err="1"/>
              <a:t>number</a:t>
            </a:r>
            <a:r>
              <a:rPr lang="fr-FR" altLang="zh-CN" dirty="0"/>
              <a:t> of </a:t>
            </a:r>
            <a:r>
              <a:rPr lang="fr-FR" altLang="zh-CN" dirty="0" err="1"/>
              <a:t>nodes</a:t>
            </a:r>
            <a:r>
              <a:rPr lang="fr-FR" altLang="zh-CN" dirty="0"/>
              <a:t> (</a:t>
            </a:r>
            <a:r>
              <a:rPr lang="fr-FR" altLang="zh-CN" dirty="0" err="1"/>
              <a:t>equivalent</a:t>
            </a:r>
            <a:r>
              <a:rPr lang="fr-FR" altLang="zh-CN" dirty="0"/>
              <a:t> to the </a:t>
            </a:r>
            <a:r>
              <a:rPr lang="fr-FR" altLang="zh-CN" dirty="0" err="1"/>
              <a:t>number</a:t>
            </a:r>
            <a:r>
              <a:rPr lang="fr-FR" altLang="zh-CN" dirty="0"/>
              <a:t> of points). </a:t>
            </a:r>
          </a:p>
          <a:p>
            <a:r>
              <a:rPr lang="fr-FR" altLang="zh-CN" dirty="0" err="1"/>
              <a:t>However</a:t>
            </a:r>
            <a:r>
              <a:rPr lang="fr-FR" altLang="zh-CN" dirty="0"/>
              <a:t>, </a:t>
            </a:r>
            <a:r>
              <a:rPr lang="fr-FR" altLang="zh-CN" dirty="0" err="1"/>
              <a:t>there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a </a:t>
            </a:r>
            <a:r>
              <a:rPr lang="fr-FR" altLang="zh-CN" dirty="0" err="1"/>
              <a:t>clear</a:t>
            </a:r>
            <a:r>
              <a:rPr lang="fr-FR" altLang="zh-CN" dirty="0"/>
              <a:t> </a:t>
            </a:r>
            <a:r>
              <a:rPr lang="fr-FR" altLang="zh-CN" dirty="0" err="1"/>
              <a:t>degenerate</a:t>
            </a:r>
            <a:r>
              <a:rPr lang="fr-FR" altLang="zh-CN" dirty="0"/>
              <a:t> case: if </a:t>
            </a:r>
            <a:r>
              <a:rPr lang="fr-FR" altLang="zh-CN" dirty="0" err="1"/>
              <a:t>each</a:t>
            </a:r>
            <a:r>
              <a:rPr lang="fr-FR" altLang="zh-CN" dirty="0"/>
              <a:t> point </a:t>
            </a:r>
            <a:r>
              <a:rPr lang="fr-FR" altLang="zh-CN" dirty="0" err="1"/>
              <a:t>increases</a:t>
            </a:r>
            <a:r>
              <a:rPr lang="fr-FR" altLang="zh-CN" dirty="0"/>
              <a:t> </a:t>
            </a:r>
            <a:r>
              <a:rPr lang="fr-FR" altLang="zh-CN" dirty="0" err="1"/>
              <a:t>along</a:t>
            </a:r>
            <a:r>
              <a:rPr lang="fr-FR" altLang="zh-CN" dirty="0"/>
              <a:t> </a:t>
            </a:r>
            <a:r>
              <a:rPr lang="fr-FR" altLang="zh-CN" dirty="0" err="1"/>
              <a:t>every</a:t>
            </a:r>
            <a:r>
              <a:rPr lang="fr-FR" altLang="zh-CN" dirty="0"/>
              <a:t> dimension, </a:t>
            </a:r>
            <a:r>
              <a:rPr lang="fr-FR" altLang="zh-CN" dirty="0" err="1"/>
              <a:t>then</a:t>
            </a:r>
            <a:r>
              <a:rPr lang="fr-FR" altLang="zh-CN" dirty="0"/>
              <a:t> the </a:t>
            </a:r>
            <a:r>
              <a:rPr lang="fr-FR" altLang="zh-CN" dirty="0" err="1"/>
              <a:t>tree</a:t>
            </a:r>
            <a:r>
              <a:rPr lang="fr-FR" altLang="zh-CN" dirty="0"/>
              <a:t> </a:t>
            </a:r>
            <a:r>
              <a:rPr lang="fr-FR" altLang="zh-CN" dirty="0" err="1"/>
              <a:t>becomes</a:t>
            </a:r>
            <a:r>
              <a:rPr lang="fr-FR" altLang="zh-CN" dirty="0"/>
              <a:t> a line </a:t>
            </a:r>
            <a:r>
              <a:rPr lang="fr-FR" altLang="zh-CN" dirty="0" err="1"/>
              <a:t>with</a:t>
            </a:r>
            <a:r>
              <a:rPr lang="fr-FR" altLang="zh-CN" dirty="0"/>
              <a:t> </a:t>
            </a:r>
            <a:r>
              <a:rPr lang="fr-FR" altLang="zh-CN" dirty="0" err="1"/>
              <a:t>height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C00000"/>
                </a:solidFill>
              </a:rPr>
              <a:t>O(n)</a:t>
            </a:r>
            <a:r>
              <a:rPr lang="fr-FR" altLang="zh-CN" dirty="0"/>
              <a:t>. </a:t>
            </a:r>
            <a:r>
              <a:rPr lang="fr-FR" altLang="zh-CN" dirty="0">
                <a:solidFill>
                  <a:srgbClr val="C00000"/>
                </a:solidFill>
              </a:rPr>
              <a:t>1+2+···+n = O(n</a:t>
            </a:r>
            <a:r>
              <a:rPr lang="fr-FR" altLang="zh-CN" baseline="30000" dirty="0">
                <a:solidFill>
                  <a:srgbClr val="C00000"/>
                </a:solidFill>
              </a:rPr>
              <a:t>2</a:t>
            </a:r>
            <a:r>
              <a:rPr lang="fr-FR" altLang="zh-CN" dirty="0">
                <a:solidFill>
                  <a:srgbClr val="C00000"/>
                </a:solidFill>
              </a:rPr>
              <a:t>), </a:t>
            </a:r>
            <a:r>
              <a:rPr lang="fr-FR" altLang="zh-CN" dirty="0" err="1"/>
              <a:t>so</a:t>
            </a:r>
            <a:r>
              <a:rPr lang="fr-FR" altLang="zh-CN" dirty="0"/>
              <a:t> </a:t>
            </a:r>
            <a:r>
              <a:rPr lang="fr-FR" altLang="zh-CN" dirty="0" err="1"/>
              <a:t>it</a:t>
            </a:r>
            <a:r>
              <a:rPr lang="fr-FR" altLang="zh-CN" dirty="0"/>
              <a:t> </a:t>
            </a:r>
            <a:r>
              <a:rPr lang="fr-FR" altLang="zh-CN" dirty="0" err="1"/>
              <a:t>might</a:t>
            </a:r>
            <a:r>
              <a:rPr lang="fr-FR" altLang="zh-CN" dirty="0"/>
              <a:t> </a:t>
            </a:r>
            <a:r>
              <a:rPr lang="fr-FR" altLang="zh-CN" dirty="0" err="1"/>
              <a:t>take</a:t>
            </a:r>
            <a:r>
              <a:rPr lang="fr-FR" altLang="zh-CN" dirty="0"/>
              <a:t> </a:t>
            </a:r>
            <a:r>
              <a:rPr lang="fr-FR" altLang="zh-CN" dirty="0" err="1"/>
              <a:t>quadratic</a:t>
            </a:r>
            <a:r>
              <a:rPr lang="fr-FR" altLang="zh-CN" dirty="0"/>
              <a:t> time to </a:t>
            </a:r>
            <a:r>
              <a:rPr lang="fr-FR" altLang="zh-CN" dirty="0" err="1"/>
              <a:t>build</a:t>
            </a:r>
            <a:r>
              <a:rPr lang="fr-FR" altLang="zh-CN" dirty="0"/>
              <a:t> a </a:t>
            </a:r>
            <a:r>
              <a:rPr lang="fr-FR" altLang="zh-CN" dirty="0" err="1"/>
              <a:t>kd-tree</a:t>
            </a:r>
            <a:r>
              <a:rPr lang="fr-FR" altLang="zh-CN" dirty="0"/>
              <a:t> in the </a:t>
            </a:r>
            <a:r>
              <a:rPr lang="fr-FR" altLang="zh-CN" dirty="0" err="1"/>
              <a:t>worst</a:t>
            </a:r>
            <a:r>
              <a:rPr lang="fr-FR" altLang="zh-CN" dirty="0"/>
              <a:t> case. </a:t>
            </a:r>
          </a:p>
          <a:p>
            <a:r>
              <a:rPr lang="fr-FR" altLang="zh-CN" dirty="0"/>
              <a:t>In practice, the points are </a:t>
            </a:r>
            <a:r>
              <a:rPr lang="fr-FR" altLang="zh-CN" dirty="0" err="1"/>
              <a:t>commonly</a:t>
            </a:r>
            <a:r>
              <a:rPr lang="fr-FR" altLang="zh-CN" dirty="0"/>
              <a:t> </a:t>
            </a:r>
            <a:r>
              <a:rPr lang="fr-FR" altLang="zh-CN" dirty="0" err="1"/>
              <a:t>known</a:t>
            </a:r>
            <a:r>
              <a:rPr lang="fr-FR" altLang="zh-CN" dirty="0"/>
              <a:t> </a:t>
            </a:r>
            <a:r>
              <a:rPr lang="fr-FR" altLang="zh-CN" dirty="0" err="1"/>
              <a:t>ahead</a:t>
            </a:r>
            <a:r>
              <a:rPr lang="fr-FR" altLang="zh-CN" dirty="0"/>
              <a:t> of time. Can </a:t>
            </a:r>
            <a:r>
              <a:rPr lang="fr-FR" altLang="zh-CN" dirty="0" err="1"/>
              <a:t>we</a:t>
            </a:r>
            <a:r>
              <a:rPr lang="fr-FR" altLang="zh-CN" dirty="0"/>
              <a:t> </a:t>
            </a:r>
            <a:r>
              <a:rPr lang="fr-FR" altLang="zh-CN" dirty="0" err="1"/>
              <a:t>guarantee</a:t>
            </a:r>
            <a:r>
              <a:rPr lang="fr-FR" altLang="zh-CN" dirty="0"/>
              <a:t> an </a:t>
            </a:r>
            <a:r>
              <a:rPr lang="fr-FR" altLang="zh-CN" dirty="0">
                <a:solidFill>
                  <a:srgbClr val="549E39"/>
                </a:solidFill>
              </a:rPr>
              <a:t>O(n log n) </a:t>
            </a:r>
            <a:r>
              <a:rPr lang="fr-FR" altLang="zh-CN" dirty="0" err="1"/>
              <a:t>build</a:t>
            </a:r>
            <a:r>
              <a:rPr lang="fr-FR" altLang="zh-CN" dirty="0"/>
              <a:t> over n points if </a:t>
            </a:r>
            <a:r>
              <a:rPr lang="fr-FR" altLang="zh-CN" dirty="0" err="1"/>
              <a:t>we</a:t>
            </a:r>
            <a:r>
              <a:rPr lang="fr-FR" altLang="zh-CN" dirty="0"/>
              <a:t> know the n points </a:t>
            </a:r>
            <a:r>
              <a:rPr lang="fr-FR" altLang="zh-CN" dirty="0" err="1"/>
              <a:t>ahead</a:t>
            </a:r>
            <a:r>
              <a:rPr lang="fr-FR" altLang="zh-CN" dirty="0"/>
              <a:t> of time? </a:t>
            </a:r>
          </a:p>
          <a:p>
            <a:endParaRPr lang="fr-FR" altLang="zh-CN" dirty="0"/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39F84-6E5A-BA40-9678-70BFF168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3F50AE-7707-334E-8AEA-972075E5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5C6D1-7199-CA4A-B82D-C7DF69F1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 err="1"/>
              <a:t>Median-based</a:t>
            </a:r>
            <a:r>
              <a:rPr lang="fr-FR" altLang="zh-CN" dirty="0"/>
              <a:t> Construction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AAEAF-D8C5-5E41-820A-F36CB28A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2297"/>
            <a:ext cx="7886700" cy="4574666"/>
          </a:xfrm>
        </p:spPr>
        <p:txBody>
          <a:bodyPr/>
          <a:lstStyle/>
          <a:p>
            <a:r>
              <a:rPr lang="fr-FR" altLang="zh-CN" dirty="0"/>
              <a:t>The key insight </a:t>
            </a:r>
            <a:r>
              <a:rPr lang="fr-FR" altLang="zh-CN" dirty="0" err="1"/>
              <a:t>is</a:t>
            </a:r>
            <a:r>
              <a:rPr lang="fr-FR" altLang="zh-CN" dirty="0"/>
              <a:t> </a:t>
            </a:r>
            <a:r>
              <a:rPr lang="fr-FR" altLang="zh-CN" dirty="0" err="1"/>
              <a:t>that</a:t>
            </a:r>
            <a:r>
              <a:rPr lang="fr-FR" altLang="zh-CN" dirty="0"/>
              <a:t> </a:t>
            </a:r>
            <a:r>
              <a:rPr lang="fr-FR" altLang="zh-CN" dirty="0" err="1"/>
              <a:t>splitting</a:t>
            </a:r>
            <a:r>
              <a:rPr lang="fr-FR" altLang="zh-CN" dirty="0"/>
              <a:t> the points </a:t>
            </a:r>
            <a:r>
              <a:rPr lang="fr-FR" altLang="zh-CN" dirty="0" err="1"/>
              <a:t>perfectly</a:t>
            </a:r>
            <a:r>
              <a:rPr lang="fr-FR" altLang="zh-CN" dirty="0"/>
              <a:t> in </a:t>
            </a:r>
            <a:r>
              <a:rPr lang="fr-FR" altLang="zh-CN" dirty="0" err="1"/>
              <a:t>half</a:t>
            </a:r>
            <a:r>
              <a:rPr lang="fr-FR" altLang="zh-CN" dirty="0"/>
              <a:t> </a:t>
            </a:r>
            <a:r>
              <a:rPr lang="fr-FR" altLang="zh-CN" dirty="0" err="1"/>
              <a:t>between</a:t>
            </a:r>
            <a:r>
              <a:rPr lang="fr-FR" altLang="zh-CN" dirty="0"/>
              <a:t> the </a:t>
            </a:r>
            <a:r>
              <a:rPr lang="fr-FR" altLang="zh-CN" dirty="0" err="1"/>
              <a:t>two</a:t>
            </a:r>
            <a:r>
              <a:rPr lang="fr-FR" altLang="zh-CN" dirty="0"/>
              <a:t> </a:t>
            </a:r>
            <a:r>
              <a:rPr lang="fr-FR" altLang="zh-CN" dirty="0" err="1"/>
              <a:t>subtrees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the best possible split. </a:t>
            </a:r>
            <a:r>
              <a:rPr lang="fr-FR" altLang="zh-CN" dirty="0">
                <a:solidFill>
                  <a:srgbClr val="00B050"/>
                </a:solidFill>
              </a:rPr>
              <a:t>This </a:t>
            </a:r>
            <a:r>
              <a:rPr lang="fr-FR" altLang="zh-CN" dirty="0" err="1">
                <a:solidFill>
                  <a:srgbClr val="00B050"/>
                </a:solidFill>
              </a:rPr>
              <a:t>means</a:t>
            </a:r>
            <a:r>
              <a:rPr lang="fr-FR" altLang="zh-CN" dirty="0">
                <a:solidFill>
                  <a:srgbClr val="00B050"/>
                </a:solidFill>
              </a:rPr>
              <a:t> </a:t>
            </a:r>
            <a:r>
              <a:rPr lang="fr-FR" altLang="zh-CN" dirty="0" err="1">
                <a:solidFill>
                  <a:srgbClr val="00B050"/>
                </a:solidFill>
              </a:rPr>
              <a:t>we</a:t>
            </a:r>
            <a:r>
              <a:rPr lang="fr-FR" altLang="zh-CN" dirty="0">
                <a:solidFill>
                  <a:srgbClr val="00B050"/>
                </a:solidFill>
              </a:rPr>
              <a:t> </a:t>
            </a:r>
            <a:r>
              <a:rPr lang="fr-FR" altLang="zh-CN" dirty="0" err="1">
                <a:solidFill>
                  <a:srgbClr val="00B050"/>
                </a:solidFill>
              </a:rPr>
              <a:t>should</a:t>
            </a:r>
            <a:r>
              <a:rPr lang="fr-FR" altLang="zh-CN" dirty="0">
                <a:solidFill>
                  <a:srgbClr val="00B050"/>
                </a:solidFill>
              </a:rPr>
              <a:t> split </a:t>
            </a:r>
            <a:r>
              <a:rPr lang="fr-FR" altLang="zh-CN" dirty="0" err="1">
                <a:solidFill>
                  <a:srgbClr val="00B050"/>
                </a:solidFill>
              </a:rPr>
              <a:t>based</a:t>
            </a:r>
            <a:r>
              <a:rPr lang="fr-FR" altLang="zh-CN" dirty="0">
                <a:solidFill>
                  <a:srgbClr val="00B050"/>
                </a:solidFill>
              </a:rPr>
              <a:t> on the </a:t>
            </a:r>
            <a:r>
              <a:rPr lang="fr-FR" altLang="zh-CN" dirty="0" err="1">
                <a:solidFill>
                  <a:srgbClr val="00B050"/>
                </a:solidFill>
              </a:rPr>
              <a:t>median</a:t>
            </a:r>
            <a:r>
              <a:rPr lang="fr-FR" altLang="zh-CN" dirty="0">
                <a:solidFill>
                  <a:srgbClr val="00B050"/>
                </a:solidFill>
              </a:rPr>
              <a:t> value</a:t>
            </a:r>
            <a:r>
              <a:rPr lang="fr-FR" altLang="zh-CN" dirty="0"/>
              <a:t>. 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09F4C-C37D-2744-86F0-23D7777D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65" y="3294978"/>
            <a:ext cx="5738070" cy="28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69F02-0948-8540-B963-033E1BD1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EE863E-C663-D344-B0F3-8CF3CBDA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C68A371-F3AA-D946-BD14-75F81902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7" y="622717"/>
            <a:ext cx="7021577" cy="78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538C03-C125-0E4E-A0F7-9D383F7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7" y="1542367"/>
            <a:ext cx="7021585" cy="78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6F00BA0-4A33-2248-A919-1879FBDF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02" y="2604147"/>
            <a:ext cx="7583648" cy="16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972BA3F-DE14-0D49-BFD2-5E9EE545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7" y="4603472"/>
            <a:ext cx="7751423" cy="168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9321A46-8E09-554E-ABC9-A3C685E0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32F147-5297-E54A-8629-A77B28C3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08AA103-4112-444B-97A4-E5379372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6" y="3221169"/>
            <a:ext cx="7273255" cy="241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8CE775E-1BA1-B442-BFF8-0EC83D9B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5" y="865130"/>
            <a:ext cx="7613009" cy="16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D6EC4F8-694F-CC44-87BE-9AFF2118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03DDD-E521-D54F-8E6D-AAB898AE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5516EEDD-D84C-8D42-8898-91745C344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6111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– using median</a:t>
            </a:r>
          </a:p>
        </p:txBody>
      </p:sp>
      <p:pic>
        <p:nvPicPr>
          <p:cNvPr id="59395" name="Content Placeholder 3" descr="build2.png">
            <a:extLst>
              <a:ext uri="{FF2B5EF4-FFF2-40B4-BE49-F238E27FC236}">
                <a16:creationId xmlns:a16="http://schemas.microsoft.com/office/drawing/2014/main" id="{3D902585-9BFB-3C4A-B051-9546D32F06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1196" y="1013320"/>
            <a:ext cx="4194496" cy="5604444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7EC35B-56C5-2D44-AFBD-439FEB7D9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FDDB07-C7F0-A74A-BE76-2257110C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70053E19-CA32-0041-8E94-C5A300708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603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0419" name="Content Placeholder 3" descr="build3.png">
            <a:extLst>
              <a:ext uri="{FF2B5EF4-FFF2-40B4-BE49-F238E27FC236}">
                <a16:creationId xmlns:a16="http://schemas.microsoft.com/office/drawing/2014/main" id="{42F307A9-6F7F-8140-B924-8674BEB33E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18"/>
          <a:stretch/>
        </p:blipFill>
        <p:spPr>
          <a:xfrm>
            <a:off x="2280630" y="1506872"/>
            <a:ext cx="4582739" cy="384425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7D7143B-78BF-DC49-811C-865FC182B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2F930F-1656-BE49-A471-0FEC86A1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4DBD24E3-F2BD-8D4F-A20D-680FD793EF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730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1443" name="Content Placeholder 3" descr="build4.png">
            <a:extLst>
              <a:ext uri="{FF2B5EF4-FFF2-40B4-BE49-F238E27FC236}">
                <a16:creationId xmlns:a16="http://schemas.microsoft.com/office/drawing/2014/main" id="{7270CF66-5E67-4640-A5A3-6BDFCBDFD36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9585" y="1027113"/>
            <a:ext cx="4010811" cy="5359014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079991B-CD00-074D-86A3-72E670D4B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16DA33-2C33-634C-80BC-F8F17C55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09B34282-67A3-1244-A39A-15F7CA2D92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984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2467" name="Content Placeholder 3" descr="build5.png">
            <a:extLst>
              <a:ext uri="{FF2B5EF4-FFF2-40B4-BE49-F238E27FC236}">
                <a16:creationId xmlns:a16="http://schemas.microsoft.com/office/drawing/2014/main" id="{59EF5046-8145-D844-8C80-68F87FE6DE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4"/>
          <a:stretch/>
        </p:blipFill>
        <p:spPr>
          <a:xfrm>
            <a:off x="1698689" y="3811694"/>
            <a:ext cx="5524831" cy="2471660"/>
          </a:xfrm>
        </p:spPr>
      </p:pic>
      <p:pic>
        <p:nvPicPr>
          <p:cNvPr id="4" name="Content Placeholder 3" descr="build5.png">
            <a:extLst>
              <a:ext uri="{FF2B5EF4-FFF2-40B4-BE49-F238E27FC236}">
                <a16:creationId xmlns:a16="http://schemas.microsoft.com/office/drawing/2014/main" id="{49FBFE55-9F69-6046-9C93-FE8AFC11A0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7"/>
          <a:stretch/>
        </p:blipFill>
        <p:spPr>
          <a:xfrm>
            <a:off x="2363936" y="1417740"/>
            <a:ext cx="4194335" cy="2393954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552ED86-54AB-7B46-9AE5-8FB5D6015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4A2B5E-AF2A-0944-ACF3-4C09C0BA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0137FD68-FEAF-B548-9AE0-932534576B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476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3491" name="Content Placeholder 3" descr="build6.png">
            <a:extLst>
              <a:ext uri="{FF2B5EF4-FFF2-40B4-BE49-F238E27FC236}">
                <a16:creationId xmlns:a16="http://schemas.microsoft.com/office/drawing/2014/main" id="{4246C0D9-D438-5841-84AB-742CEC271D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2"/>
          <a:stretch/>
        </p:blipFill>
        <p:spPr>
          <a:xfrm>
            <a:off x="1809584" y="3560840"/>
            <a:ext cx="5400764" cy="2471659"/>
          </a:xfrm>
        </p:spPr>
      </p:pic>
      <p:pic>
        <p:nvPicPr>
          <p:cNvPr id="4" name="Content Placeholder 3" descr="build5.png">
            <a:extLst>
              <a:ext uri="{FF2B5EF4-FFF2-40B4-BE49-F238E27FC236}">
                <a16:creationId xmlns:a16="http://schemas.microsoft.com/office/drawing/2014/main" id="{7ADEC99C-9B9D-BF40-BE25-B97F82DEE3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24"/>
          <a:stretch/>
        </p:blipFill>
        <p:spPr>
          <a:xfrm>
            <a:off x="1809584" y="957340"/>
            <a:ext cx="5524831" cy="2471660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0928FE4-BD94-CB42-A1FA-0B0DE4002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94B532-CDC2-C142-8430-BA16F4CF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61E62EC5-6EF0-D546-8D44-20702D346B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6111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4515" name="Content Placeholder 3" descr="build7.png">
            <a:extLst>
              <a:ext uri="{FF2B5EF4-FFF2-40B4-BE49-F238E27FC236}">
                <a16:creationId xmlns:a16="http://schemas.microsoft.com/office/drawing/2014/main" id="{8C886D72-95E4-5C4D-911E-734C328652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8"/>
          <a:stretch/>
        </p:blipFill>
        <p:spPr>
          <a:xfrm>
            <a:off x="2575422" y="1234740"/>
            <a:ext cx="5625022" cy="2456660"/>
          </a:xfrm>
        </p:spPr>
      </p:pic>
      <p:pic>
        <p:nvPicPr>
          <p:cNvPr id="4" name="Content Placeholder 3" descr="build7.png">
            <a:extLst>
              <a:ext uri="{FF2B5EF4-FFF2-40B4-BE49-F238E27FC236}">
                <a16:creationId xmlns:a16="http://schemas.microsoft.com/office/drawing/2014/main" id="{966BA792-7DF6-3740-A63F-D84EA691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5"/>
          <a:stretch/>
        </p:blipFill>
        <p:spPr>
          <a:xfrm>
            <a:off x="943556" y="3691400"/>
            <a:ext cx="7078141" cy="2456660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43940CA-3905-494D-A36B-1F7DF2C0A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3A32B7-0FB4-EC46-AB9C-93235198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AC0ECA5-0E48-5F44-8D7C-48A397A2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Nearest-Neighbor(s) (NN) Query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E875059C-69B6-294D-B8F3-F098FB3A5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Example:</a:t>
            </a:r>
          </a:p>
          <a:p>
            <a:pPr lvl="1" eaLnBrk="1" hangingPunct="1">
              <a:defRPr/>
            </a:pPr>
            <a:r>
              <a:rPr lang="en-US" b="1" dirty="0"/>
              <a:t>key=Salary:</a:t>
            </a:r>
            <a:r>
              <a:rPr lang="en-US" dirty="0"/>
              <a:t> retrieve the employee whose salary is closest to $50,000 (i.e., 1-NN).</a:t>
            </a:r>
          </a:p>
          <a:p>
            <a:pPr lvl="1" eaLnBrk="1" hangingPunct="1">
              <a:defRPr/>
            </a:pPr>
            <a:r>
              <a:rPr lang="en-US" b="1" dirty="0"/>
              <a:t>key=Age:</a:t>
            </a:r>
            <a:r>
              <a:rPr lang="en-US" dirty="0"/>
              <a:t> retrieve the 5 employees whose age is         closest to 40 (i.e., k-NN, k=5).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pPr marL="344487" lvl="1" indent="0" eaLnBrk="1" hangingPunct="1">
              <a:buFont typeface="Wingdings" pitchFamily="2" charset="2"/>
              <a:buNone/>
              <a:defRPr/>
            </a:pPr>
            <a:r>
              <a:rPr lang="en-US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52BF-7034-B146-BEDC-06D9AD161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EA475B-C196-D245-AFD5-CC280DC38622}" type="slidenum">
              <a:rPr lang="en-US" altLang="en-US">
                <a:latin typeface="Garamond" panose="02020404030301010803" pitchFamily="18" charset="0"/>
              </a:rPr>
              <a:pPr eaLnBrk="1" hangingPunct="1"/>
              <a:t>7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8197" name="Group 6">
            <a:extLst>
              <a:ext uri="{FF2B5EF4-FFF2-40B4-BE49-F238E27FC236}">
                <a16:creationId xmlns:a16="http://schemas.microsoft.com/office/drawing/2014/main" id="{43F887E6-1B9C-BC4D-937E-1D84143CB1CE}"/>
              </a:ext>
            </a:extLst>
          </p:cNvPr>
          <p:cNvGrpSpPr>
            <a:grpSpLocks/>
          </p:cNvGrpSpPr>
          <p:nvPr/>
        </p:nvGrpSpPr>
        <p:grpSpPr bwMode="auto">
          <a:xfrm>
            <a:off x="1803400" y="4324350"/>
            <a:ext cx="5727700" cy="742950"/>
            <a:chOff x="1771318" y="3536950"/>
            <a:chExt cx="5728363" cy="742950"/>
          </a:xfrm>
        </p:grpSpPr>
        <p:grpSp>
          <p:nvGrpSpPr>
            <p:cNvPr id="8198" name="Group 2">
              <a:extLst>
                <a:ext uri="{FF2B5EF4-FFF2-40B4-BE49-F238E27FC236}">
                  <a16:creationId xmlns:a16="http://schemas.microsoft.com/office/drawing/2014/main" id="{E434A21C-4B28-5B4C-818E-D5F38E9C8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700" y="3536950"/>
              <a:ext cx="5435600" cy="742950"/>
              <a:chOff x="2057400" y="3067050"/>
              <a:chExt cx="5435600" cy="74295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2E4D65B-A092-364E-B069-1EE21F41468E}"/>
                  </a:ext>
                </a:extLst>
              </p:cNvPr>
              <p:cNvSpPr/>
              <p:nvPr/>
            </p:nvSpPr>
            <p:spPr>
              <a:xfrm>
                <a:off x="2057085" y="3086100"/>
                <a:ext cx="5436229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3E838A6-B18C-7244-93F7-AEA4DFAFF479}"/>
                  </a:ext>
                </a:extLst>
              </p:cNvPr>
              <p:cNvCxnSpPr/>
              <p:nvPr/>
            </p:nvCxnSpPr>
            <p:spPr>
              <a:xfrm flipH="1">
                <a:off x="2768367" y="30861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A5716D6-F801-A74C-8952-A92B548756E5}"/>
                  </a:ext>
                </a:extLst>
              </p:cNvPr>
              <p:cNvCxnSpPr/>
              <p:nvPr/>
            </p:nvCxnSpPr>
            <p:spPr>
              <a:xfrm flipH="1">
                <a:off x="3809888" y="311150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B669A22-CF1D-9940-8766-4839459B3E18}"/>
                  </a:ext>
                </a:extLst>
              </p:cNvPr>
              <p:cNvCxnSpPr/>
              <p:nvPr/>
            </p:nvCxnSpPr>
            <p:spPr>
              <a:xfrm flipH="1">
                <a:off x="4635483" y="30797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F1BCC69-C428-3E4B-8F5F-3F39A154DB19}"/>
                  </a:ext>
                </a:extLst>
              </p:cNvPr>
              <p:cNvCxnSpPr/>
              <p:nvPr/>
            </p:nvCxnSpPr>
            <p:spPr>
              <a:xfrm flipH="1">
                <a:off x="5702407" y="3067050"/>
                <a:ext cx="25403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99" name="Rectangle 5">
              <a:extLst>
                <a:ext uri="{FF2B5EF4-FFF2-40B4-BE49-F238E27FC236}">
                  <a16:creationId xmlns:a16="http://schemas.microsoft.com/office/drawing/2014/main" id="{637935C5-155B-0D4E-B590-1EAE3A6EA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318" y="3652678"/>
              <a:ext cx="572836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/>
              <a:r>
                <a:rPr lang="en-US" altLang="zh-CN" sz="2600">
                  <a:ea typeface="宋体" panose="02010600030101010101" pitchFamily="2" charset="-122"/>
                </a:rPr>
                <a:t>ID  Name  Age  Salary  #Children   </a:t>
              </a: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88128A-E6D3-684E-8026-E5FFBF5D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7C34719-D7D0-F446-BDC9-0369D3090B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611187"/>
          </a:xfrm>
        </p:spPr>
        <p:txBody>
          <a:bodyPr lIns="0" rIns="0" bIns="0" anchor="b"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Another Example - using median</a:t>
            </a:r>
          </a:p>
        </p:txBody>
      </p:sp>
      <p:pic>
        <p:nvPicPr>
          <p:cNvPr id="65539" name="Content Placeholder 3" descr="build8.png">
            <a:extLst>
              <a:ext uri="{FF2B5EF4-FFF2-40B4-BE49-F238E27FC236}">
                <a16:creationId xmlns:a16="http://schemas.microsoft.com/office/drawing/2014/main" id="{C592457D-7EA0-D947-A5AB-7C94E8D491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9"/>
          <a:stretch/>
        </p:blipFill>
        <p:spPr>
          <a:xfrm>
            <a:off x="457200" y="1600200"/>
            <a:ext cx="7810315" cy="317313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09DFF7A-AA2B-E343-BE0B-14536868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47FEB3-DB04-2C42-AEB0-69353092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C4F23-C50A-E54F-A3C8-5AAF5BD1C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9AEA0D3-7445-2B46-835A-60FB696DB87C}" type="slidenum">
              <a:rPr lang="en-US" altLang="en-US">
                <a:latin typeface="Garamond" panose="02020404030301010803" pitchFamily="18" charset="0"/>
              </a:rPr>
              <a:pPr eaLnBrk="1" hangingPunct="1"/>
              <a:t>71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5490C70A-0957-C74F-BE09-C4B4B416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549400"/>
            <a:ext cx="72517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390BB5-AF40-4A4C-B573-E354272C3679}"/>
              </a:ext>
            </a:extLst>
          </p:cNvPr>
          <p:cNvSpPr txBox="1">
            <a:spLocks/>
          </p:cNvSpPr>
          <p:nvPr/>
        </p:nvSpPr>
        <p:spPr bwMode="auto">
          <a:xfrm>
            <a:off x="457200" y="582613"/>
            <a:ext cx="822960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eaLnBrk="0" hangingPunct="0">
              <a:defRPr/>
            </a:pPr>
            <a:r>
              <a:rPr lang="en-US" sz="36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– split perpendicular to the axis with widest spread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646970-F47C-6943-9701-468D28E2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0D96D-570D-E248-A8FA-83BD6F774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B4B5BF1-5A4F-5242-ADA7-EAB5131AE82A}" type="slidenum">
              <a:rPr lang="en-US" altLang="en-US">
                <a:latin typeface="Garamond" panose="02020404030301010803" pitchFamily="18" charset="0"/>
              </a:rPr>
              <a:pPr eaLnBrk="1" hangingPunct="1"/>
              <a:t>72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E536DD1-EFC3-8F41-AF82-017DB76A2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KD Tree (cont’d)</a:t>
            </a:r>
          </a:p>
        </p:txBody>
      </p:sp>
      <p:sp>
        <p:nvSpPr>
          <p:cNvPr id="67588" name="Content Placeholder 5">
            <a:extLst>
              <a:ext uri="{FF2B5EF4-FFF2-40B4-BE49-F238E27FC236}">
                <a16:creationId xmlns:a16="http://schemas.microsoft.com/office/drawing/2014/main" id="{54960DD0-1807-2043-9412-C6A12AB334DC}"/>
              </a:ext>
            </a:extLst>
          </p:cNvPr>
          <p:cNvSpPr txBox="1">
            <a:spLocks/>
          </p:cNvSpPr>
          <p:nvPr/>
        </p:nvSpPr>
        <p:spPr bwMode="auto">
          <a:xfrm>
            <a:off x="457200" y="141763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69925" indent="-3254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800" dirty="0">
                <a:ea typeface="宋体" panose="02010600030101010101" pitchFamily="2" charset="-122"/>
              </a:rPr>
              <a:t>Let’s discuss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Insert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Delete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altLang="zh-CN" sz="2400" dirty="0">
                <a:ea typeface="宋体" panose="02010600030101010101" pitchFamily="2" charset="-122"/>
              </a:rPr>
              <a:t>Search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zh-CN" sz="3000" dirty="0">
              <a:ea typeface="宋体" panose="02010600030101010101" pitchFamily="2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EFA930-76B1-BD4F-A006-ED71D7603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E5C1E032-FB51-1348-AA60-87DD712A0F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2900" y="1981200"/>
            <a:ext cx="3124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800">
                <a:ea typeface="宋体" panose="02010600030101010101" pitchFamily="2" charset="-122"/>
              </a:rPr>
              <a:t>Insert (55, 62)</a:t>
            </a:r>
          </a:p>
        </p:txBody>
      </p:sp>
      <p:sp>
        <p:nvSpPr>
          <p:cNvPr id="68611" name="Oval 6">
            <a:extLst>
              <a:ext uri="{FF2B5EF4-FFF2-40B4-BE49-F238E27FC236}">
                <a16:creationId xmlns:a16="http://schemas.microsoft.com/office/drawing/2014/main" id="{778011E6-C23E-8742-B40C-9C354B4B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178050"/>
            <a:ext cx="9144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612" name="Text Box 7">
            <a:extLst>
              <a:ext uri="{FF2B5EF4-FFF2-40B4-BE49-F238E27FC236}">
                <a16:creationId xmlns:a16="http://schemas.microsoft.com/office/drawing/2014/main" id="{FDCCFD8A-1787-D84A-BB73-DF48C24F8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780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53, 14</a:t>
            </a:r>
          </a:p>
        </p:txBody>
      </p:sp>
      <p:grpSp>
        <p:nvGrpSpPr>
          <p:cNvPr id="68613" name="Group 8">
            <a:extLst>
              <a:ext uri="{FF2B5EF4-FFF2-40B4-BE49-F238E27FC236}">
                <a16:creationId xmlns:a16="http://schemas.microsoft.com/office/drawing/2014/main" id="{2044BCFA-B33B-5F44-A468-058F14B2EA1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787650"/>
            <a:ext cx="914400" cy="336550"/>
            <a:chOff x="2544" y="672"/>
            <a:chExt cx="576" cy="212"/>
          </a:xfrm>
        </p:grpSpPr>
        <p:sp>
          <p:nvSpPr>
            <p:cNvPr id="68677" name="Oval 9">
              <a:extLst>
                <a:ext uri="{FF2B5EF4-FFF2-40B4-BE49-F238E27FC236}">
                  <a16:creationId xmlns:a16="http://schemas.microsoft.com/office/drawing/2014/main" id="{B2B3FE66-DD02-1446-A028-9FB65A5F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78" name="Text Box 10">
              <a:extLst>
                <a:ext uri="{FF2B5EF4-FFF2-40B4-BE49-F238E27FC236}">
                  <a16:creationId xmlns:a16="http://schemas.microsoft.com/office/drawing/2014/main" id="{234D7782-2038-494C-B526-E73D257F8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27, 28</a:t>
              </a:r>
            </a:p>
          </p:txBody>
        </p:sp>
      </p:grpSp>
      <p:sp>
        <p:nvSpPr>
          <p:cNvPr id="68614" name="Oval 12">
            <a:extLst>
              <a:ext uri="{FF2B5EF4-FFF2-40B4-BE49-F238E27FC236}">
                <a16:creationId xmlns:a16="http://schemas.microsoft.com/office/drawing/2014/main" id="{0420B829-45AE-5B4A-9DE0-310B3BF98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11450"/>
            <a:ext cx="9144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615" name="Text Box 13">
            <a:extLst>
              <a:ext uri="{FF2B5EF4-FFF2-40B4-BE49-F238E27FC236}">
                <a16:creationId xmlns:a16="http://schemas.microsoft.com/office/drawing/2014/main" id="{BC8A5382-FFB2-B440-90F8-80236F35F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7114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65, 51</a:t>
            </a:r>
          </a:p>
        </p:txBody>
      </p:sp>
      <p:grpSp>
        <p:nvGrpSpPr>
          <p:cNvPr id="68616" name="Group 14">
            <a:extLst>
              <a:ext uri="{FF2B5EF4-FFF2-40B4-BE49-F238E27FC236}">
                <a16:creationId xmlns:a16="http://schemas.microsoft.com/office/drawing/2014/main" id="{79B7F492-2CD1-9447-AE1F-7205ECC3368D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397250"/>
            <a:ext cx="914400" cy="336550"/>
            <a:chOff x="2544" y="672"/>
            <a:chExt cx="576" cy="212"/>
          </a:xfrm>
        </p:grpSpPr>
        <p:sp>
          <p:nvSpPr>
            <p:cNvPr id="68675" name="Oval 15">
              <a:extLst>
                <a:ext uri="{FF2B5EF4-FFF2-40B4-BE49-F238E27FC236}">
                  <a16:creationId xmlns:a16="http://schemas.microsoft.com/office/drawing/2014/main" id="{9BE605E8-3333-1241-A273-104252D1A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76" name="Text Box 16">
              <a:extLst>
                <a:ext uri="{FF2B5EF4-FFF2-40B4-BE49-F238E27FC236}">
                  <a16:creationId xmlns:a16="http://schemas.microsoft.com/office/drawing/2014/main" id="{432323E6-CD07-0243-BB9B-112C43094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31, 85</a:t>
              </a:r>
            </a:p>
          </p:txBody>
        </p:sp>
      </p:grpSp>
      <p:grpSp>
        <p:nvGrpSpPr>
          <p:cNvPr id="68617" name="Group 17">
            <a:extLst>
              <a:ext uri="{FF2B5EF4-FFF2-40B4-BE49-F238E27FC236}">
                <a16:creationId xmlns:a16="http://schemas.microsoft.com/office/drawing/2014/main" id="{E4BC0743-33B8-5841-BDD8-DCA016442735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397250"/>
            <a:ext cx="914400" cy="336550"/>
            <a:chOff x="2544" y="672"/>
            <a:chExt cx="576" cy="212"/>
          </a:xfrm>
        </p:grpSpPr>
        <p:sp>
          <p:nvSpPr>
            <p:cNvPr id="68673" name="Oval 18">
              <a:extLst>
                <a:ext uri="{FF2B5EF4-FFF2-40B4-BE49-F238E27FC236}">
                  <a16:creationId xmlns:a16="http://schemas.microsoft.com/office/drawing/2014/main" id="{C535A9F0-D410-1041-92C5-568181D9A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74" name="Text Box 19">
              <a:extLst>
                <a:ext uri="{FF2B5EF4-FFF2-40B4-BE49-F238E27FC236}">
                  <a16:creationId xmlns:a16="http://schemas.microsoft.com/office/drawing/2014/main" id="{0E07698A-86B5-C645-A03B-94C4988CB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30, 11</a:t>
              </a:r>
            </a:p>
          </p:txBody>
        </p:sp>
      </p:grpSp>
      <p:grpSp>
        <p:nvGrpSpPr>
          <p:cNvPr id="68618" name="Group 20">
            <a:extLst>
              <a:ext uri="{FF2B5EF4-FFF2-40B4-BE49-F238E27FC236}">
                <a16:creationId xmlns:a16="http://schemas.microsoft.com/office/drawing/2014/main" id="{01450590-107C-A440-9D28-B1D0228E70E0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321050"/>
            <a:ext cx="914400" cy="336550"/>
            <a:chOff x="2544" y="672"/>
            <a:chExt cx="576" cy="212"/>
          </a:xfrm>
        </p:grpSpPr>
        <p:sp>
          <p:nvSpPr>
            <p:cNvPr id="68671" name="Oval 21">
              <a:extLst>
                <a:ext uri="{FF2B5EF4-FFF2-40B4-BE49-F238E27FC236}">
                  <a16:creationId xmlns:a16="http://schemas.microsoft.com/office/drawing/2014/main" id="{7FCE3A22-5E6C-C848-BE4B-A0102EE6E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72" name="Text Box 22">
              <a:extLst>
                <a:ext uri="{FF2B5EF4-FFF2-40B4-BE49-F238E27FC236}">
                  <a16:creationId xmlns:a16="http://schemas.microsoft.com/office/drawing/2014/main" id="{2C0CA054-4429-D243-9A60-18CB9F332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70, 3</a:t>
              </a:r>
            </a:p>
          </p:txBody>
        </p:sp>
      </p:grpSp>
      <p:sp>
        <p:nvSpPr>
          <p:cNvPr id="68619" name="Oval 24">
            <a:extLst>
              <a:ext uri="{FF2B5EF4-FFF2-40B4-BE49-F238E27FC236}">
                <a16:creationId xmlns:a16="http://schemas.microsoft.com/office/drawing/2014/main" id="{276929DC-DE9D-AD41-B95E-0307D1258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321050"/>
            <a:ext cx="9144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620" name="Text Box 25">
            <a:extLst>
              <a:ext uri="{FF2B5EF4-FFF2-40B4-BE49-F238E27FC236}">
                <a16:creationId xmlns:a16="http://schemas.microsoft.com/office/drawing/2014/main" id="{5BF257A4-DB3B-DD43-9D90-C1F902764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3210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99, 90</a:t>
            </a:r>
          </a:p>
        </p:txBody>
      </p:sp>
      <p:grpSp>
        <p:nvGrpSpPr>
          <p:cNvPr id="68621" name="Group 26">
            <a:extLst>
              <a:ext uri="{FF2B5EF4-FFF2-40B4-BE49-F238E27FC236}">
                <a16:creationId xmlns:a16="http://schemas.microsoft.com/office/drawing/2014/main" id="{CA69EEC6-7B11-1F4D-B3C3-FC13BCF8AA2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127500"/>
            <a:ext cx="914400" cy="336550"/>
            <a:chOff x="2544" y="672"/>
            <a:chExt cx="576" cy="212"/>
          </a:xfrm>
        </p:grpSpPr>
        <p:sp>
          <p:nvSpPr>
            <p:cNvPr id="68669" name="Oval 27">
              <a:extLst>
                <a:ext uri="{FF2B5EF4-FFF2-40B4-BE49-F238E27FC236}">
                  <a16:creationId xmlns:a16="http://schemas.microsoft.com/office/drawing/2014/main" id="{3CB4D416-3A83-404B-8D29-3DDC0417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70" name="Text Box 28">
              <a:extLst>
                <a:ext uri="{FF2B5EF4-FFF2-40B4-BE49-F238E27FC236}">
                  <a16:creationId xmlns:a16="http://schemas.microsoft.com/office/drawing/2014/main" id="{C1490A39-66C9-B444-9ADF-7BDDCA34D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29, 16</a:t>
              </a:r>
            </a:p>
          </p:txBody>
        </p:sp>
      </p:grpSp>
      <p:grpSp>
        <p:nvGrpSpPr>
          <p:cNvPr id="68622" name="Group 29">
            <a:extLst>
              <a:ext uri="{FF2B5EF4-FFF2-40B4-BE49-F238E27FC236}">
                <a16:creationId xmlns:a16="http://schemas.microsoft.com/office/drawing/2014/main" id="{624B7443-6AA7-F24D-A417-3860C6E35F0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083050"/>
            <a:ext cx="914400" cy="336550"/>
            <a:chOff x="2544" y="672"/>
            <a:chExt cx="576" cy="212"/>
          </a:xfrm>
        </p:grpSpPr>
        <p:sp>
          <p:nvSpPr>
            <p:cNvPr id="68667" name="Oval 30">
              <a:extLst>
                <a:ext uri="{FF2B5EF4-FFF2-40B4-BE49-F238E27FC236}">
                  <a16:creationId xmlns:a16="http://schemas.microsoft.com/office/drawing/2014/main" id="{2C97A39C-F685-8A48-9681-83B7C173D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68" name="Text Box 31">
              <a:extLst>
                <a:ext uri="{FF2B5EF4-FFF2-40B4-BE49-F238E27FC236}">
                  <a16:creationId xmlns:a16="http://schemas.microsoft.com/office/drawing/2014/main" id="{4AF6FF09-8593-0640-9DC6-1B43A0339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40, 26</a:t>
              </a:r>
            </a:p>
          </p:txBody>
        </p:sp>
      </p:grpSp>
      <p:grpSp>
        <p:nvGrpSpPr>
          <p:cNvPr id="68623" name="Group 32">
            <a:extLst>
              <a:ext uri="{FF2B5EF4-FFF2-40B4-BE49-F238E27FC236}">
                <a16:creationId xmlns:a16="http://schemas.microsoft.com/office/drawing/2014/main" id="{B6F08006-C4BF-F64C-A31D-6E162FC9B0B6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4083050"/>
            <a:ext cx="914400" cy="336550"/>
            <a:chOff x="2544" y="672"/>
            <a:chExt cx="576" cy="212"/>
          </a:xfrm>
        </p:grpSpPr>
        <p:sp>
          <p:nvSpPr>
            <p:cNvPr id="68665" name="Oval 33">
              <a:extLst>
                <a:ext uri="{FF2B5EF4-FFF2-40B4-BE49-F238E27FC236}">
                  <a16:creationId xmlns:a16="http://schemas.microsoft.com/office/drawing/2014/main" id="{F9E9703C-A0C2-404A-B42D-2E1306B40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66" name="Text Box 34">
              <a:extLst>
                <a:ext uri="{FF2B5EF4-FFF2-40B4-BE49-F238E27FC236}">
                  <a16:creationId xmlns:a16="http://schemas.microsoft.com/office/drawing/2014/main" id="{800A89C3-D860-D746-9BD5-BF99119DA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7, 39</a:t>
              </a:r>
            </a:p>
          </p:txBody>
        </p:sp>
      </p:grpSp>
      <p:grpSp>
        <p:nvGrpSpPr>
          <p:cNvPr id="68624" name="Group 35">
            <a:extLst>
              <a:ext uri="{FF2B5EF4-FFF2-40B4-BE49-F238E27FC236}">
                <a16:creationId xmlns:a16="http://schemas.microsoft.com/office/drawing/2014/main" id="{442E5112-7624-174D-A5DA-56E2ABAE3B09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4051300"/>
            <a:ext cx="914400" cy="336550"/>
            <a:chOff x="2544" y="672"/>
            <a:chExt cx="576" cy="212"/>
          </a:xfrm>
        </p:grpSpPr>
        <p:sp>
          <p:nvSpPr>
            <p:cNvPr id="68663" name="Oval 36">
              <a:extLst>
                <a:ext uri="{FF2B5EF4-FFF2-40B4-BE49-F238E27FC236}">
                  <a16:creationId xmlns:a16="http://schemas.microsoft.com/office/drawing/2014/main" id="{0B9182F3-0574-7044-A475-6ABD33B4D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64" name="Text Box 37">
              <a:extLst>
                <a:ext uri="{FF2B5EF4-FFF2-40B4-BE49-F238E27FC236}">
                  <a16:creationId xmlns:a16="http://schemas.microsoft.com/office/drawing/2014/main" id="{A33646F3-0237-2F45-9C47-5D4B7773F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32, 29</a:t>
              </a:r>
            </a:p>
          </p:txBody>
        </p:sp>
      </p:grpSp>
      <p:sp>
        <p:nvSpPr>
          <p:cNvPr id="68625" name="Oval 39">
            <a:extLst>
              <a:ext uri="{FF2B5EF4-FFF2-40B4-BE49-F238E27FC236}">
                <a16:creationId xmlns:a16="http://schemas.microsoft.com/office/drawing/2014/main" id="{1CBFAC31-21F1-C547-A855-C986EE2AD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006850"/>
            <a:ext cx="9144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8626" name="Text Box 40">
            <a:extLst>
              <a:ext uri="{FF2B5EF4-FFF2-40B4-BE49-F238E27FC236}">
                <a16:creationId xmlns:a16="http://schemas.microsoft.com/office/drawing/2014/main" id="{FF896E7C-FA13-194E-8E7E-3A8A29771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0068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82, 64</a:t>
            </a:r>
          </a:p>
        </p:txBody>
      </p:sp>
      <p:grpSp>
        <p:nvGrpSpPr>
          <p:cNvPr id="68627" name="Group 41">
            <a:extLst>
              <a:ext uri="{FF2B5EF4-FFF2-40B4-BE49-F238E27FC236}">
                <a16:creationId xmlns:a16="http://schemas.microsoft.com/office/drawing/2014/main" id="{ED3888D5-929B-8340-A011-59B8DFB920E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845050"/>
            <a:ext cx="914400" cy="336550"/>
            <a:chOff x="2544" y="672"/>
            <a:chExt cx="576" cy="212"/>
          </a:xfrm>
        </p:grpSpPr>
        <p:sp>
          <p:nvSpPr>
            <p:cNvPr id="68661" name="Oval 42">
              <a:extLst>
                <a:ext uri="{FF2B5EF4-FFF2-40B4-BE49-F238E27FC236}">
                  <a16:creationId xmlns:a16="http://schemas.microsoft.com/office/drawing/2014/main" id="{A0BDF020-0CBA-454C-B78B-2A3C6EACD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62" name="Text Box 43">
              <a:extLst>
                <a:ext uri="{FF2B5EF4-FFF2-40B4-BE49-F238E27FC236}">
                  <a16:creationId xmlns:a16="http://schemas.microsoft.com/office/drawing/2014/main" id="{4C12855C-F887-9F4E-B070-CF63020AE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73, 75</a:t>
              </a:r>
            </a:p>
          </p:txBody>
        </p:sp>
      </p:grpSp>
      <p:grpSp>
        <p:nvGrpSpPr>
          <p:cNvPr id="68628" name="Group 44">
            <a:extLst>
              <a:ext uri="{FF2B5EF4-FFF2-40B4-BE49-F238E27FC236}">
                <a16:creationId xmlns:a16="http://schemas.microsoft.com/office/drawing/2014/main" id="{3517D005-E003-FC46-811F-0F9CF88420AC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4921250"/>
            <a:ext cx="914400" cy="336550"/>
            <a:chOff x="2544" y="672"/>
            <a:chExt cx="576" cy="212"/>
          </a:xfrm>
        </p:grpSpPr>
        <p:sp>
          <p:nvSpPr>
            <p:cNvPr id="68659" name="Oval 45">
              <a:extLst>
                <a:ext uri="{FF2B5EF4-FFF2-40B4-BE49-F238E27FC236}">
                  <a16:creationId xmlns:a16="http://schemas.microsoft.com/office/drawing/2014/main" id="{86CBE3B6-736F-8D45-9691-78163BC1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60" name="Text Box 46">
              <a:extLst>
                <a:ext uri="{FF2B5EF4-FFF2-40B4-BE49-F238E27FC236}">
                  <a16:creationId xmlns:a16="http://schemas.microsoft.com/office/drawing/2014/main" id="{B979AB23-D5F1-B245-9522-B444E159B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15, 61</a:t>
              </a:r>
            </a:p>
          </p:txBody>
        </p:sp>
      </p:grpSp>
      <p:grpSp>
        <p:nvGrpSpPr>
          <p:cNvPr id="68629" name="Group 47">
            <a:extLst>
              <a:ext uri="{FF2B5EF4-FFF2-40B4-BE49-F238E27FC236}">
                <a16:creationId xmlns:a16="http://schemas.microsoft.com/office/drawing/2014/main" id="{0BF83188-842D-8145-80F7-89249787D0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768850"/>
            <a:ext cx="914400" cy="336550"/>
            <a:chOff x="2544" y="672"/>
            <a:chExt cx="576" cy="212"/>
          </a:xfrm>
        </p:grpSpPr>
        <p:sp>
          <p:nvSpPr>
            <p:cNvPr id="68657" name="Oval 48">
              <a:extLst>
                <a:ext uri="{FF2B5EF4-FFF2-40B4-BE49-F238E27FC236}">
                  <a16:creationId xmlns:a16="http://schemas.microsoft.com/office/drawing/2014/main" id="{8B9959E0-C4EF-C941-9392-D63BD2BA7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576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8658" name="Text Box 49">
              <a:extLst>
                <a:ext uri="{FF2B5EF4-FFF2-40B4-BE49-F238E27FC236}">
                  <a16:creationId xmlns:a16="http://schemas.microsoft.com/office/drawing/2014/main" id="{0EA161D0-CCE7-E64F-9888-74EF0754B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672"/>
              <a:ext cx="4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38, 23</a:t>
              </a:r>
            </a:p>
          </p:txBody>
        </p:sp>
      </p:grpSp>
      <p:sp>
        <p:nvSpPr>
          <p:cNvPr id="68630" name="Line 50">
            <a:extLst>
              <a:ext uri="{FF2B5EF4-FFF2-40B4-BE49-F238E27FC236}">
                <a16:creationId xmlns:a16="http://schemas.microsoft.com/office/drawing/2014/main" id="{C90AC009-51F1-0643-BB33-47EFFEA0D8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248285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Line 51">
            <a:extLst>
              <a:ext uri="{FF2B5EF4-FFF2-40B4-BE49-F238E27FC236}">
                <a16:creationId xmlns:a16="http://schemas.microsoft.com/office/drawing/2014/main" id="{17868A73-26B4-644F-B35C-27727D4E2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482850"/>
            <a:ext cx="1447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Line 52">
            <a:extLst>
              <a:ext uri="{FF2B5EF4-FFF2-40B4-BE49-F238E27FC236}">
                <a16:creationId xmlns:a16="http://schemas.microsoft.com/office/drawing/2014/main" id="{E59E1C43-111C-B947-A513-F3567F129D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301625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Line 53">
            <a:extLst>
              <a:ext uri="{FF2B5EF4-FFF2-40B4-BE49-F238E27FC236}">
                <a16:creationId xmlns:a16="http://schemas.microsoft.com/office/drawing/2014/main" id="{A93603D2-9BA1-A840-9944-2BCFC32E0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01625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4" name="Line 54">
            <a:extLst>
              <a:ext uri="{FF2B5EF4-FFF2-40B4-BE49-F238E27FC236}">
                <a16:creationId xmlns:a16="http://schemas.microsoft.com/office/drawing/2014/main" id="{C2279A2A-9E57-5040-AA9B-1C70707085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301625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5" name="Line 55">
            <a:extLst>
              <a:ext uri="{FF2B5EF4-FFF2-40B4-BE49-F238E27FC236}">
                <a16:creationId xmlns:a16="http://schemas.microsoft.com/office/drawing/2014/main" id="{C33C7E09-D6EB-1742-8432-B043AF26E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01625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6" name="Line 56">
            <a:extLst>
              <a:ext uri="{FF2B5EF4-FFF2-40B4-BE49-F238E27FC236}">
                <a16:creationId xmlns:a16="http://schemas.microsoft.com/office/drawing/2014/main" id="{41EB6B30-B8B0-8F44-A74C-8DB13D53E9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362585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7" name="Line 57">
            <a:extLst>
              <a:ext uri="{FF2B5EF4-FFF2-40B4-BE49-F238E27FC236}">
                <a16:creationId xmlns:a16="http://schemas.microsoft.com/office/drawing/2014/main" id="{C9BF050D-E921-8C49-B6F4-EC8EF0897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431165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8" name="Line 58">
            <a:extLst>
              <a:ext uri="{FF2B5EF4-FFF2-40B4-BE49-F238E27FC236}">
                <a16:creationId xmlns:a16="http://schemas.microsoft.com/office/drawing/2014/main" id="{B096001B-8518-6840-812E-BA037A899F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6800" y="370205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9" name="Line 59">
            <a:extLst>
              <a:ext uri="{FF2B5EF4-FFF2-40B4-BE49-F238E27FC236}">
                <a16:creationId xmlns:a16="http://schemas.microsoft.com/office/drawing/2014/main" id="{0152AB56-614F-3F44-A6A6-B07A18DE0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70205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0" name="Line 60">
            <a:extLst>
              <a:ext uri="{FF2B5EF4-FFF2-40B4-BE49-F238E27FC236}">
                <a16:creationId xmlns:a16="http://schemas.microsoft.com/office/drawing/2014/main" id="{4CDA1D78-B52E-A743-AEF9-102891205D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438785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1" name="Line 61">
            <a:extLst>
              <a:ext uri="{FF2B5EF4-FFF2-40B4-BE49-F238E27FC236}">
                <a16:creationId xmlns:a16="http://schemas.microsoft.com/office/drawing/2014/main" id="{A9868A53-D891-0C4A-96B6-996BDD8B5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370205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2" name="Line 62">
            <a:extLst>
              <a:ext uri="{FF2B5EF4-FFF2-40B4-BE49-F238E27FC236}">
                <a16:creationId xmlns:a16="http://schemas.microsoft.com/office/drawing/2014/main" id="{4CF38B64-0A03-5A4F-A640-E3DFDF1FA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70205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641" name="Oval 65">
            <a:extLst>
              <a:ext uri="{FF2B5EF4-FFF2-40B4-BE49-F238E27FC236}">
                <a16:creationId xmlns:a16="http://schemas.microsoft.com/office/drawing/2014/main" id="{5BE981C5-600C-2C48-992D-CB5120FC2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845050"/>
            <a:ext cx="914400" cy="304800"/>
          </a:xfrm>
          <a:prstGeom prst="ellipse">
            <a:avLst/>
          </a:prstGeom>
          <a:solidFill>
            <a:schemeClr val="hlink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8642" name="Text Box 66">
            <a:extLst>
              <a:ext uri="{FF2B5EF4-FFF2-40B4-BE49-F238E27FC236}">
                <a16:creationId xmlns:a16="http://schemas.microsoft.com/office/drawing/2014/main" id="{3E2ED178-5023-7D45-8289-0EA2C5267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8450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55,62</a:t>
            </a:r>
          </a:p>
        </p:txBody>
      </p:sp>
      <p:sp>
        <p:nvSpPr>
          <p:cNvPr id="408643" name="Line 67">
            <a:extLst>
              <a:ext uri="{FF2B5EF4-FFF2-40B4-BE49-F238E27FC236}">
                <a16:creationId xmlns:a16="http://schemas.microsoft.com/office/drawing/2014/main" id="{D7621CC0-1C78-8845-81D1-9C5D1EBED2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24600" y="4267200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6" name="Line 75">
            <a:extLst>
              <a:ext uri="{FF2B5EF4-FFF2-40B4-BE49-F238E27FC236}">
                <a16:creationId xmlns:a16="http://schemas.microsoft.com/office/drawing/2014/main" id="{2364253C-7164-D245-9670-7F53A8A4E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44196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8652" name="AutoShape 76">
            <a:extLst>
              <a:ext uri="{FF2B5EF4-FFF2-40B4-BE49-F238E27FC236}">
                <a16:creationId xmlns:a16="http://schemas.microsoft.com/office/drawing/2014/main" id="{6AC2D8E8-1C24-0E4F-B8C4-B6ADE87D2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450" y="1739900"/>
            <a:ext cx="292100" cy="43815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8653" name="Text Box 77">
            <a:extLst>
              <a:ext uri="{FF2B5EF4-FFF2-40B4-BE49-F238E27FC236}">
                <a16:creationId xmlns:a16="http://schemas.microsoft.com/office/drawing/2014/main" id="{6B8959A6-857A-1D40-99BB-6C7567657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7399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55 &gt; 53, move right</a:t>
            </a:r>
          </a:p>
        </p:txBody>
      </p:sp>
      <p:sp>
        <p:nvSpPr>
          <p:cNvPr id="408654" name="Text Box 78">
            <a:extLst>
              <a:ext uri="{FF2B5EF4-FFF2-40B4-BE49-F238E27FC236}">
                <a16:creationId xmlns:a16="http://schemas.microsoft.com/office/drawing/2014/main" id="{C5E94449-E1BA-9E45-81D6-0A0098A02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3241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62 &gt; 51, move right</a:t>
            </a:r>
          </a:p>
        </p:txBody>
      </p:sp>
      <p:sp>
        <p:nvSpPr>
          <p:cNvPr id="408655" name="Text Box 79">
            <a:extLst>
              <a:ext uri="{FF2B5EF4-FFF2-40B4-BE49-F238E27FC236}">
                <a16:creationId xmlns:a16="http://schemas.microsoft.com/office/drawing/2014/main" id="{BD282414-7679-3641-9D71-7520BD6CB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200" y="37465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55 &lt; 99, move left</a:t>
            </a:r>
          </a:p>
        </p:txBody>
      </p:sp>
      <p:sp>
        <p:nvSpPr>
          <p:cNvPr id="408656" name="Text Box 80">
            <a:extLst>
              <a:ext uri="{FF2B5EF4-FFF2-40B4-BE49-F238E27FC236}">
                <a16:creationId xmlns:a16="http://schemas.microsoft.com/office/drawing/2014/main" id="{C7BB7BA1-807F-3E41-9722-56DA2729C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257800"/>
            <a:ext cx="16002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62 &lt; 64, move left</a:t>
            </a:r>
          </a:p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Null pointer, attach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83298D-5D5D-D644-ABBF-DE4618912B58}"/>
              </a:ext>
            </a:extLst>
          </p:cNvPr>
          <p:cNvSpPr/>
          <p:nvPr/>
        </p:nvSpPr>
        <p:spPr>
          <a:xfrm>
            <a:off x="351631" y="368300"/>
            <a:ext cx="3716338" cy="800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600" dirty="0">
                <a:latin typeface="+mj-lt"/>
              </a:rPr>
              <a:t>Insert new data</a:t>
            </a:r>
            <a:endParaRPr lang="en-US" sz="4600" dirty="0">
              <a:latin typeface="Arial" charset="0"/>
            </a:endParaRPr>
          </a:p>
        </p:txBody>
      </p:sp>
      <p:sp>
        <p:nvSpPr>
          <p:cNvPr id="68653" name="TextBox 1">
            <a:extLst>
              <a:ext uri="{FF2B5EF4-FFF2-40B4-BE49-F238E27FC236}">
                <a16:creationId xmlns:a16="http://schemas.microsoft.com/office/drawing/2014/main" id="{6946FDE0-3A10-874F-A60C-E12004769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190750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8654" name="TextBox 67">
            <a:extLst>
              <a:ext uri="{FF2B5EF4-FFF2-40B4-BE49-F238E27FC236}">
                <a16:creationId xmlns:a16="http://schemas.microsoft.com/office/drawing/2014/main" id="{95B76EAA-252D-B049-8ECF-8FBEF3BDC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5413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68655" name="TextBox 68">
            <a:extLst>
              <a:ext uri="{FF2B5EF4-FFF2-40B4-BE49-F238E27FC236}">
                <a16:creationId xmlns:a16="http://schemas.microsoft.com/office/drawing/2014/main" id="{A1ABA1CF-74D2-6342-9BB8-9FFA973A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9788" y="325278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8656" name="TextBox 69">
            <a:extLst>
              <a:ext uri="{FF2B5EF4-FFF2-40B4-BE49-F238E27FC236}">
                <a16:creationId xmlns:a16="http://schemas.microsoft.com/office/drawing/2014/main" id="{3155A816-D310-2C4E-B982-FB53AEEFF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08305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9061FDA-B985-DC41-B3D8-C6D411355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5A6975-5488-5C4C-B730-8870ABE2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21527 0.0791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08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3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28 0.07916 L 0.32917 0.1680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408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4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17 0.16805 L 0.19861 0.26805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408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5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641" grpId="0" animBg="1"/>
      <p:bldP spid="408642" grpId="0" build="allAtOnce"/>
      <p:bldP spid="408652" grpId="0" animBg="1"/>
      <p:bldP spid="408652" grpId="1" animBg="1"/>
      <p:bldP spid="408652" grpId="2" animBg="1"/>
      <p:bldP spid="408653" grpId="0"/>
      <p:bldP spid="408653" grpId="1"/>
      <p:bldP spid="408654" grpId="0"/>
      <p:bldP spid="408654" grpId="1"/>
      <p:bldP spid="408655" grpId="0"/>
      <p:bldP spid="408655" grpId="1"/>
      <p:bldP spid="4086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4136B191-B9F6-AD4B-AAB3-111FCBD0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sz="3800" dirty="0">
                <a:ea typeface="宋体" panose="02010600030101010101" pitchFamily="2" charset="-122"/>
              </a:rPr>
              <a:t>Delete data</a:t>
            </a:r>
          </a:p>
        </p:txBody>
      </p:sp>
      <p:sp>
        <p:nvSpPr>
          <p:cNvPr id="69635" name="Content Placeholder 3">
            <a:extLst>
              <a:ext uri="{FF2B5EF4-FFF2-40B4-BE49-F238E27FC236}">
                <a16:creationId xmlns:a16="http://schemas.microsoft.com/office/drawing/2014/main" id="{0A1D95C7-406B-F04C-99E9-63226C606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879"/>
          </a:xfrm>
        </p:spPr>
        <p:txBody>
          <a:bodyPr>
            <a:normAutofit/>
          </a:bodyPr>
          <a:lstStyle/>
          <a:p>
            <a:pPr fontAlgn="base"/>
            <a:r>
              <a:rPr lang="fr-FR" altLang="zh-CN" b="1" dirty="0"/>
              <a:t>1) If </a:t>
            </a:r>
            <a:r>
              <a:rPr lang="fr-FR" altLang="zh-CN" b="1" dirty="0" err="1"/>
              <a:t>current</a:t>
            </a:r>
            <a:r>
              <a:rPr lang="fr-FR" altLang="zh-CN" b="1" dirty="0"/>
              <a:t> </a:t>
            </a:r>
            <a:r>
              <a:rPr lang="fr-FR" altLang="zh-CN" b="1" dirty="0" err="1"/>
              <a:t>node</a:t>
            </a:r>
            <a:r>
              <a:rPr lang="fr-FR" altLang="zh-CN" b="1" dirty="0"/>
              <a:t> </a:t>
            </a:r>
            <a:r>
              <a:rPr lang="fr-FR" altLang="zh-CN" b="1" dirty="0" err="1"/>
              <a:t>contains</a:t>
            </a:r>
            <a:r>
              <a:rPr lang="fr-FR" altLang="zh-CN" b="1" dirty="0"/>
              <a:t> the point to </a:t>
            </a:r>
            <a:r>
              <a:rPr lang="fr-FR" altLang="zh-CN" b="1" dirty="0" err="1"/>
              <a:t>be</a:t>
            </a:r>
            <a:r>
              <a:rPr lang="fr-FR" altLang="zh-CN" b="1" dirty="0"/>
              <a:t> </a:t>
            </a:r>
            <a:r>
              <a:rPr lang="fr-FR" altLang="zh-CN" b="1" dirty="0" err="1"/>
              <a:t>deleted</a:t>
            </a:r>
            <a:r>
              <a:rPr lang="fr-FR" altLang="zh-CN" dirty="0"/>
              <a:t> </a:t>
            </a:r>
          </a:p>
          <a:p>
            <a:pPr lvl="1" fontAlgn="base"/>
            <a:r>
              <a:rPr lang="fr-FR" altLang="zh-CN" dirty="0"/>
              <a:t>If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a </a:t>
            </a:r>
            <a:r>
              <a:rPr lang="fr-FR" altLang="zh-CN" dirty="0" err="1"/>
              <a:t>leaf</a:t>
            </a:r>
            <a:r>
              <a:rPr lang="fr-FR" altLang="zh-CN" dirty="0"/>
              <a:t> </a:t>
            </a:r>
            <a:r>
              <a:rPr lang="fr-FR" altLang="zh-CN" dirty="0" err="1"/>
              <a:t>node</a:t>
            </a:r>
            <a:r>
              <a:rPr lang="fr-FR" altLang="zh-CN" dirty="0"/>
              <a:t>, </a:t>
            </a:r>
            <a:r>
              <a:rPr lang="fr-FR" altLang="zh-CN" dirty="0" err="1"/>
              <a:t>simply</a:t>
            </a:r>
            <a:r>
              <a:rPr lang="fr-FR" altLang="zh-CN" dirty="0"/>
              <a:t> </a:t>
            </a:r>
            <a:r>
              <a:rPr lang="fr-FR" altLang="zh-CN" dirty="0" err="1"/>
              <a:t>delete</a:t>
            </a:r>
            <a:r>
              <a:rPr lang="fr-FR" altLang="zh-CN" dirty="0"/>
              <a:t> </a:t>
            </a:r>
            <a:r>
              <a:rPr lang="fr-FR" altLang="zh-CN" dirty="0" err="1"/>
              <a:t>it</a:t>
            </a:r>
            <a:r>
              <a:rPr lang="fr-FR" altLang="zh-CN" dirty="0"/>
              <a:t> (</a:t>
            </a:r>
            <a:r>
              <a:rPr lang="fr-FR" altLang="zh-CN" dirty="0" err="1"/>
              <a:t>Same</a:t>
            </a:r>
            <a:r>
              <a:rPr lang="fr-FR" altLang="zh-CN" dirty="0"/>
              <a:t> as </a:t>
            </a:r>
            <a:r>
              <a:rPr lang="fr-FR" altLang="zh-CN" u="sng" dirty="0">
                <a:hlinkClick r:id="rId3"/>
              </a:rPr>
              <a:t>BST Delete</a:t>
            </a:r>
            <a:r>
              <a:rPr lang="fr-FR" altLang="zh-CN" dirty="0"/>
              <a:t>)</a:t>
            </a:r>
          </a:p>
          <a:p>
            <a:pPr lvl="1" fontAlgn="base"/>
            <a:r>
              <a:rPr lang="fr-FR" altLang="zh-CN" dirty="0"/>
              <a:t>If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fr-FR" altLang="zh-CN" dirty="0"/>
              <a:t>has right </a:t>
            </a:r>
            <a:r>
              <a:rPr lang="fr-FR" altLang="zh-CN" dirty="0" err="1"/>
              <a:t>child</a:t>
            </a:r>
            <a:r>
              <a:rPr lang="fr-FR" altLang="zh-CN" dirty="0"/>
              <a:t> (</a:t>
            </a:r>
            <a:r>
              <a:rPr lang="fr-FR" altLang="zh-CN" dirty="0" err="1"/>
              <a:t>Different</a:t>
            </a:r>
            <a:r>
              <a:rPr lang="fr-FR" altLang="zh-CN" dirty="0"/>
              <a:t> </a:t>
            </a:r>
            <a:r>
              <a:rPr lang="fr-FR" altLang="zh-CN" dirty="0" err="1"/>
              <a:t>from</a:t>
            </a:r>
            <a:r>
              <a:rPr lang="fr-FR" altLang="zh-CN" dirty="0"/>
              <a:t> BST) </a:t>
            </a:r>
          </a:p>
          <a:p>
            <a:pPr lvl="2"/>
            <a:r>
              <a:rPr lang="zh-CN" altLang="en-US" dirty="0"/>
              <a:t>在右侧子树中查找当前节点维度的最小值。</a:t>
            </a:r>
          </a:p>
          <a:p>
            <a:pPr lvl="2"/>
            <a:r>
              <a:rPr lang="zh-CN" altLang="en-US" dirty="0"/>
              <a:t>用找到的最小值替换节点。</a:t>
            </a:r>
          </a:p>
          <a:p>
            <a:pPr lvl="1" fontAlgn="base"/>
            <a:r>
              <a:rPr lang="fr-FR" altLang="zh-CN" dirty="0" err="1"/>
              <a:t>Else</a:t>
            </a:r>
            <a:r>
              <a:rPr lang="fr-FR" altLang="zh-CN" dirty="0"/>
              <a:t> If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fr-FR" altLang="zh-CN" dirty="0"/>
              <a:t>has </a:t>
            </a:r>
            <a:r>
              <a:rPr lang="fr-FR" altLang="zh-CN" dirty="0" err="1"/>
              <a:t>left</a:t>
            </a:r>
            <a:r>
              <a:rPr lang="fr-FR" altLang="zh-CN" dirty="0"/>
              <a:t> </a:t>
            </a:r>
            <a:r>
              <a:rPr lang="fr-FR" altLang="zh-CN" dirty="0" err="1"/>
              <a:t>child</a:t>
            </a:r>
            <a:r>
              <a:rPr lang="fr-FR" altLang="zh-CN" dirty="0"/>
              <a:t> (</a:t>
            </a:r>
            <a:r>
              <a:rPr lang="fr-FR" altLang="zh-CN" dirty="0" err="1"/>
              <a:t>Different</a:t>
            </a:r>
            <a:r>
              <a:rPr lang="fr-FR" altLang="zh-CN" dirty="0"/>
              <a:t> </a:t>
            </a:r>
            <a:r>
              <a:rPr lang="fr-FR" altLang="zh-CN" dirty="0" err="1"/>
              <a:t>from</a:t>
            </a:r>
            <a:r>
              <a:rPr lang="fr-FR" altLang="zh-CN" dirty="0"/>
              <a:t> BST) </a:t>
            </a:r>
          </a:p>
          <a:p>
            <a:pPr lvl="2"/>
            <a:r>
              <a:rPr lang="zh-CN" altLang="en-US" dirty="0"/>
              <a:t>在左侧子树中查找当前节点维度的最小值。</a:t>
            </a:r>
          </a:p>
          <a:p>
            <a:pPr lvl="2"/>
            <a:r>
              <a:rPr lang="zh-CN" altLang="en-US" dirty="0"/>
              <a:t>用找到的最小值替换节点，并递归地删除左子树中的最小值。</a:t>
            </a:r>
          </a:p>
          <a:p>
            <a:pPr lvl="2"/>
            <a:r>
              <a:rPr lang="zh-CN" altLang="en-US" dirty="0"/>
              <a:t>将新的左子树作为当前节点的右子树。</a:t>
            </a:r>
          </a:p>
          <a:p>
            <a:pPr fontAlgn="base"/>
            <a:r>
              <a:rPr lang="fr-FR" altLang="zh-CN" b="1" dirty="0"/>
              <a:t>2) If </a:t>
            </a:r>
            <a:r>
              <a:rPr lang="fr-FR" altLang="zh-CN" b="1" dirty="0" err="1"/>
              <a:t>current</a:t>
            </a:r>
            <a:r>
              <a:rPr lang="fr-FR" altLang="zh-CN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fr-FR" altLang="zh-CN" b="1" dirty="0"/>
              <a:t>the point to </a:t>
            </a:r>
            <a:r>
              <a:rPr lang="fr-FR" altLang="zh-CN" b="1" dirty="0" err="1"/>
              <a:t>be</a:t>
            </a:r>
            <a:r>
              <a:rPr lang="fr-FR" altLang="zh-CN" b="1" dirty="0"/>
              <a:t> </a:t>
            </a:r>
            <a:r>
              <a:rPr lang="fr-FR" altLang="zh-CN" b="1" dirty="0" err="1"/>
              <a:t>deleted</a:t>
            </a:r>
            <a:r>
              <a:rPr lang="fr-FR" altLang="zh-CN" dirty="0"/>
              <a:t>  </a:t>
            </a:r>
          </a:p>
          <a:p>
            <a:pPr lvl="1" fontAlgn="base"/>
            <a:r>
              <a:rPr lang="fr-FR" altLang="zh-CN" dirty="0"/>
              <a:t>If </a:t>
            </a:r>
            <a:r>
              <a:rPr lang="fr-FR" altLang="zh-CN" dirty="0" err="1"/>
              <a:t>node</a:t>
            </a:r>
            <a:r>
              <a:rPr lang="fr-FR" altLang="zh-CN" dirty="0"/>
              <a:t> to </a:t>
            </a:r>
            <a:r>
              <a:rPr lang="fr-FR" altLang="zh-CN" dirty="0" err="1"/>
              <a:t>be</a:t>
            </a:r>
            <a:r>
              <a:rPr lang="fr-FR" altLang="zh-CN" dirty="0"/>
              <a:t> </a:t>
            </a:r>
            <a:r>
              <a:rPr lang="fr-FR" altLang="zh-CN" dirty="0" err="1"/>
              <a:t>deleted</a:t>
            </a:r>
            <a:r>
              <a:rPr lang="fr-FR" altLang="zh-CN" dirty="0"/>
              <a:t> </a:t>
            </a:r>
            <a:r>
              <a:rPr lang="fr-FR" altLang="zh-CN" dirty="0" err="1"/>
              <a:t>is</a:t>
            </a:r>
            <a:r>
              <a:rPr lang="fr-FR" altLang="zh-CN" dirty="0"/>
              <a:t> </a:t>
            </a:r>
            <a:r>
              <a:rPr lang="fr-FR" altLang="zh-CN" dirty="0" err="1"/>
              <a:t>smaller</a:t>
            </a:r>
            <a:r>
              <a:rPr lang="fr-FR" altLang="zh-CN" dirty="0"/>
              <a:t> </a:t>
            </a:r>
            <a:r>
              <a:rPr lang="fr-FR" altLang="zh-CN" dirty="0" err="1"/>
              <a:t>than</a:t>
            </a:r>
            <a:r>
              <a:rPr lang="fr-FR" altLang="zh-CN" dirty="0"/>
              <a:t> </a:t>
            </a:r>
            <a:r>
              <a:rPr lang="fr-FR" altLang="zh-CN" dirty="0" err="1"/>
              <a:t>current</a:t>
            </a:r>
            <a:r>
              <a:rPr lang="fr-FR" altLang="zh-CN" dirty="0"/>
              <a:t> </a:t>
            </a:r>
            <a:r>
              <a:rPr lang="fr-FR" altLang="zh-CN" dirty="0" err="1"/>
              <a:t>node</a:t>
            </a:r>
            <a:r>
              <a:rPr lang="fr-FR" altLang="zh-CN" dirty="0"/>
              <a:t> on </a:t>
            </a:r>
            <a:r>
              <a:rPr lang="fr-FR" altLang="zh-CN" dirty="0" err="1"/>
              <a:t>current</a:t>
            </a:r>
            <a:r>
              <a:rPr lang="fr-FR" altLang="zh-CN" dirty="0"/>
              <a:t> dimension, </a:t>
            </a:r>
            <a:r>
              <a:rPr lang="fr-FR" altLang="zh-CN" dirty="0" err="1"/>
              <a:t>recur</a:t>
            </a:r>
            <a:r>
              <a:rPr lang="fr-FR" altLang="zh-CN" dirty="0"/>
              <a:t> for </a:t>
            </a:r>
            <a:r>
              <a:rPr lang="fr-FR" altLang="zh-CN" dirty="0" err="1"/>
              <a:t>left</a:t>
            </a:r>
            <a:r>
              <a:rPr lang="fr-FR" altLang="zh-CN" dirty="0"/>
              <a:t> </a:t>
            </a:r>
            <a:r>
              <a:rPr lang="fr-FR" altLang="zh-CN" dirty="0" err="1"/>
              <a:t>subtree</a:t>
            </a:r>
            <a:r>
              <a:rPr lang="fr-FR" altLang="zh-CN" dirty="0"/>
              <a:t>.</a:t>
            </a:r>
          </a:p>
          <a:p>
            <a:pPr lvl="1" fontAlgn="base"/>
            <a:r>
              <a:rPr lang="fr-FR" altLang="zh-CN" dirty="0" err="1"/>
              <a:t>Else</a:t>
            </a:r>
            <a:r>
              <a:rPr lang="fr-FR" altLang="zh-CN" dirty="0"/>
              <a:t> </a:t>
            </a:r>
            <a:r>
              <a:rPr lang="fr-FR" altLang="zh-CN" dirty="0" err="1"/>
              <a:t>recur</a:t>
            </a:r>
            <a:r>
              <a:rPr lang="fr-FR" altLang="zh-CN" dirty="0"/>
              <a:t> for right </a:t>
            </a:r>
            <a:r>
              <a:rPr lang="fr-FR" altLang="zh-CN" dirty="0" err="1"/>
              <a:t>subtree</a:t>
            </a:r>
            <a:r>
              <a:rPr lang="fr-FR" altLang="zh-CN" dirty="0"/>
              <a:t>.</a:t>
            </a:r>
          </a:p>
          <a:p>
            <a:endParaRPr lang="en-US" altLang="zh-CN" sz="2200" dirty="0">
              <a:ea typeface="宋体" panose="02010600030101010101" pitchFamily="2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4A3511A-3410-BE4E-A8AB-3777C7B4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ED4BCB-998B-F14F-9352-1448B6A3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EED90-257A-074E-AB0E-F6C3BB22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986"/>
          </a:xfrm>
        </p:spPr>
        <p:txBody>
          <a:bodyPr/>
          <a:lstStyle/>
          <a:p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Deletion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8194" name="Picture 2" descr="kdtreedelete2">
            <a:extLst>
              <a:ext uri="{FF2B5EF4-FFF2-40B4-BE49-F238E27FC236}">
                <a16:creationId xmlns:a16="http://schemas.microsoft.com/office/drawing/2014/main" id="{34FA33EE-8AF5-1C44-9466-1B369D335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14325" y="1266112"/>
            <a:ext cx="4257675" cy="41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9347813-7FFA-7F4F-9FB3-F90CEC1782C3}"/>
              </a:ext>
            </a:extLst>
          </p:cNvPr>
          <p:cNvSpPr/>
          <p:nvPr/>
        </p:nvSpPr>
        <p:spPr>
          <a:xfrm>
            <a:off x="1795244" y="4550094"/>
            <a:ext cx="1602297" cy="827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41F50B-0502-5D4F-88CA-A0529C260567}"/>
              </a:ext>
            </a:extLst>
          </p:cNvPr>
          <p:cNvSpPr txBox="1"/>
          <p:nvPr/>
        </p:nvSpPr>
        <p:spPr>
          <a:xfrm>
            <a:off x="484463" y="5591888"/>
            <a:ext cx="4223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Since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right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child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not NULL and dimension of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node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x,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find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the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node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with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en-US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the</a:t>
            </a:r>
            <a:r>
              <a:rPr lang="zh-CN" altLang="en-US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minimum x value in</a:t>
            </a:r>
            <a:r>
              <a:rPr lang="zh-CN" altLang="en-US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en-US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the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right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child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.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9E9D77-F83B-1942-AD31-ABDB0D766790}"/>
              </a:ext>
            </a:extLst>
          </p:cNvPr>
          <p:cNvSpPr txBox="1"/>
          <p:nvPr/>
        </p:nvSpPr>
        <p:spPr>
          <a:xfrm>
            <a:off x="5364759" y="5616617"/>
            <a:ext cx="295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replace (30, 40)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with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(35, 45) and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delete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(30, 40).</a:t>
            </a:r>
            <a:endParaRPr lang="en-US" dirty="0"/>
          </a:p>
        </p:txBody>
      </p:sp>
      <p:pic>
        <p:nvPicPr>
          <p:cNvPr id="8" name="Picture 2" descr="kdtreedelete2">
            <a:extLst>
              <a:ext uri="{FF2B5EF4-FFF2-40B4-BE49-F238E27FC236}">
                <a16:creationId xmlns:a16="http://schemas.microsoft.com/office/drawing/2014/main" id="{C2915F78-2CB6-9F41-A690-DBB342F8D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708320" y="1329948"/>
            <a:ext cx="4257676" cy="41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F2599E-670C-0C42-AEAD-C977D7A1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5A493C-649E-D44D-A678-21E13567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83D97-77CC-A24F-A51E-E5FF6D48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5502"/>
          </a:xfrm>
        </p:spPr>
        <p:txBody>
          <a:bodyPr/>
          <a:lstStyle/>
          <a:p>
            <a:r>
              <a:rPr lang="en-US" altLang="zh-CN" dirty="0"/>
              <a:t>K-D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Deletion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9218" name="Picture 2" descr="kdtreedelete">
            <a:extLst>
              <a:ext uri="{FF2B5EF4-FFF2-40B4-BE49-F238E27FC236}">
                <a16:creationId xmlns:a16="http://schemas.microsoft.com/office/drawing/2014/main" id="{04AC795F-6DCE-1E44-A66D-3FEBDE764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7"/>
          <a:stretch/>
        </p:blipFill>
        <p:spPr bwMode="auto">
          <a:xfrm>
            <a:off x="4334225" y="1410491"/>
            <a:ext cx="4245718" cy="34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3A6F6A-0B55-1A48-98B3-0992EF2FBACE}"/>
              </a:ext>
            </a:extLst>
          </p:cNvPr>
          <p:cNvSpPr txBox="1"/>
          <p:nvPr/>
        </p:nvSpPr>
        <p:spPr>
          <a:xfrm>
            <a:off x="222308" y="5275269"/>
            <a:ext cx="4236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Dimension of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node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y.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Since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right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child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is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NULL,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we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find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the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node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with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minimum y value in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left</a:t>
            </a:r>
            <a:r>
              <a:rPr lang="fr-FR" altLang="zh-CN" b="1" i="0" u="none" strike="noStrike" dirty="0">
                <a:solidFill>
                  <a:srgbClr val="549E39"/>
                </a:solidFill>
                <a:effectLst/>
                <a:latin typeface="urw-din"/>
              </a:rPr>
              <a:t> </a:t>
            </a:r>
            <a:r>
              <a:rPr lang="fr-FR" altLang="zh-CN" b="1" i="0" u="none" strike="noStrike" dirty="0" err="1">
                <a:solidFill>
                  <a:srgbClr val="549E39"/>
                </a:solidFill>
                <a:effectLst/>
                <a:latin typeface="urw-din"/>
              </a:rPr>
              <a:t>child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.</a:t>
            </a:r>
            <a:endParaRPr 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91B33C7-468B-B047-9A5A-743BCC3C231B}"/>
              </a:ext>
            </a:extLst>
          </p:cNvPr>
          <p:cNvSpPr/>
          <p:nvPr/>
        </p:nvSpPr>
        <p:spPr>
          <a:xfrm>
            <a:off x="2508308" y="3429000"/>
            <a:ext cx="1216404" cy="7654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D5FF06-511F-2A42-996F-8BDB5918C956}"/>
              </a:ext>
            </a:extLst>
          </p:cNvPr>
          <p:cNvSpPr txBox="1"/>
          <p:nvPr/>
        </p:nvSpPr>
        <p:spPr>
          <a:xfrm>
            <a:off x="4458750" y="507497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replace (70, 70)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with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(50, 30)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recursively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delete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(50, 30) in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left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subtree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Finally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we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make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the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modified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left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subtree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as right </a:t>
            </a:r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subtree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of (50, 30).  </a:t>
            </a:r>
            <a:endParaRPr lang="en-US" dirty="0"/>
          </a:p>
        </p:txBody>
      </p:sp>
      <p:pic>
        <p:nvPicPr>
          <p:cNvPr id="7" name="Picture 2" descr="kdtreedelete">
            <a:extLst>
              <a:ext uri="{FF2B5EF4-FFF2-40B4-BE49-F238E27FC236}">
                <a16:creationId xmlns:a16="http://schemas.microsoft.com/office/drawing/2014/main" id="{7AC0F984-5811-B04C-B66E-C59B6DDF6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92"/>
          <a:stretch/>
        </p:blipFill>
        <p:spPr bwMode="auto">
          <a:xfrm>
            <a:off x="564057" y="1550926"/>
            <a:ext cx="3573712" cy="34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B2023B-27F7-9F43-ACCF-9391B1095ED0}"/>
              </a:ext>
            </a:extLst>
          </p:cNvPr>
          <p:cNvSpPr txBox="1"/>
          <p:nvPr/>
        </p:nvSpPr>
        <p:spPr>
          <a:xfrm>
            <a:off x="564057" y="2159631"/>
            <a:ext cx="158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i="0" u="none" strike="noStrike" dirty="0" err="1">
                <a:solidFill>
                  <a:srgbClr val="273239"/>
                </a:solidFill>
                <a:effectLst/>
                <a:latin typeface="urw-din"/>
              </a:rPr>
              <a:t>Delete</a:t>
            </a:r>
            <a:r>
              <a:rPr lang="fr-FR" altLang="zh-CN" b="0" i="0" u="none" strike="noStrike" dirty="0">
                <a:solidFill>
                  <a:srgbClr val="273239"/>
                </a:solidFill>
                <a:effectLst/>
                <a:latin typeface="urw-din"/>
              </a:rPr>
              <a:t> (70, 70) 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32761-7DDB-914A-A601-DED3EBDB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990FA-4FA9-EE48-9743-9F24F5CB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6DA9FB-7836-B545-A0DA-10E00D87A18A}"/>
              </a:ext>
            </a:extLst>
          </p:cNvPr>
          <p:cNvSpPr txBox="1"/>
          <p:nvPr/>
        </p:nvSpPr>
        <p:spPr>
          <a:xfrm>
            <a:off x="176169" y="335845"/>
            <a:ext cx="859032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200" dirty="0" err="1">
                <a:solidFill>
                  <a:srgbClr val="1C464A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fr-FR" altLang="zh-CN" sz="1200" dirty="0" err="1">
                <a:solidFill>
                  <a:srgbClr val="0F68A0"/>
                </a:solidFill>
                <a:effectLst/>
                <a:latin typeface="Menlo" panose="020B0609030804020204" pitchFamily="49" charset="0"/>
              </a:rPr>
              <a:t>deleteNodeRec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1C464A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point[],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Given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point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present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Find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dimension of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current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node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cd = 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// If the point to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deleted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present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at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root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arePointsSame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point))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{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    // 2.b) If right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child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not NULL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endParaRPr lang="fr-FR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{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        //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Find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minimum of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root's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dimension in right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subtree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dirty="0" err="1">
                <a:solidFill>
                  <a:srgbClr val="1C464A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*min = 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findMin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cd);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        // Copy the minimum to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root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copyPoint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min-&gt;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        //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Recursively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the minimum</a:t>
            </a:r>
          </a:p>
          <a:p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b="1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fr-FR" altLang="zh-CN" sz="1200" b="1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deleteNodeRec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b="1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min-&gt;</a:t>
            </a:r>
            <a:r>
              <a:rPr lang="fr-FR" altLang="zh-CN" sz="1200" b="1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depth+</a:t>
            </a:r>
            <a:r>
              <a:rPr lang="fr-FR" altLang="zh-CN" sz="1200" b="1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!=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same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as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above</a:t>
            </a:r>
            <a:endParaRPr lang="fr-FR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{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dirty="0" err="1">
                <a:solidFill>
                  <a:srgbClr val="1C464A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*min = 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findMin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cd);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copyPoint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min-&gt;</a:t>
            </a:r>
            <a:r>
              <a:rPr lang="fr-FR" altLang="zh-CN" sz="1200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b="1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fr-FR" altLang="zh-CN" sz="1200" b="1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deleteNodeRec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fr-FR" altLang="zh-CN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fr-FR" altLang="zh-CN" sz="1200" b="1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min-&gt;</a:t>
            </a:r>
            <a:r>
              <a:rPr lang="fr-FR" altLang="zh-CN" sz="1200" b="1" dirty="0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depth+</a:t>
            </a:r>
            <a:r>
              <a:rPr lang="fr-FR" altLang="zh-CN" sz="1200" b="1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fr-FR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</a:t>
            </a:r>
          </a:p>
          <a:p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// If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node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be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deleted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leaf</a:t>
            </a:r>
            <a:r>
              <a:rPr lang="fr-FR" altLang="zh-CN" sz="1200" dirty="0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5D6C79"/>
                </a:solidFill>
                <a:effectLst/>
                <a:latin typeface="Menlo" panose="020B0609030804020204" pitchFamily="49" charset="0"/>
              </a:rPr>
              <a:t>node</a:t>
            </a:r>
            <a:endParaRPr lang="fr-FR" altLang="zh-CN" sz="1200" dirty="0">
              <a:solidFill>
                <a:srgbClr val="5D6C79"/>
              </a:solidFill>
              <a:effectLst/>
              <a:latin typeface="Menlo" panose="020B0609030804020204" pitchFamily="49" charset="0"/>
            </a:endParaRP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{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fr-FR" altLang="zh-CN" sz="1200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FR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fr-FR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F3030CB-51A6-CA49-8CD9-9A1F9FE9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FA09D8-3FD5-AC48-91A3-5D037406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ingle tree on a field with cityscape in foggy distance">
            <a:extLst>
              <a:ext uri="{FF2B5EF4-FFF2-40B4-BE49-F238E27FC236}">
                <a16:creationId xmlns:a16="http://schemas.microsoft.com/office/drawing/2014/main" id="{18AE83AA-715D-93BF-84F0-E04003A4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33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9165816-8DEF-E142-9066-D9BD699FA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500" dirty="0">
                <a:solidFill>
                  <a:srgbClr val="FFFFFF"/>
                </a:solidFill>
              </a:rPr>
              <a:t>Search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in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K-D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Tree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18E3576-2A0B-1746-8B3F-764B21D43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Exact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Search</a:t>
            </a:r>
          </a:p>
          <a:p>
            <a:r>
              <a:rPr lang="en-US" altLang="zh-CN">
                <a:solidFill>
                  <a:srgbClr val="FFFFFF"/>
                </a:solidFill>
              </a:rPr>
              <a:t>Range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Search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3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687A2-1B4D-8740-AEDD-82B2A47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831B1E-09A8-7F49-B882-F9E9552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8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3F8B4FEC-0E94-744F-AE61-7F71D6F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277813"/>
            <a:ext cx="8775700" cy="113982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Nearest Neighbor(s) Query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EEA5A3C8-30B2-384C-98FF-37DA278A4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412875"/>
            <a:ext cx="8229600" cy="4530725"/>
          </a:xfrm>
        </p:spPr>
        <p:txBody>
          <a:bodyPr/>
          <a:lstStyle/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What is the closest restaurant to my hotel?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A772-58B9-6D4C-BEB7-16A392E2C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0D5A54B-5A16-604D-9A5B-DBB237160A62}" type="slidenum">
              <a:rPr lang="en-US" altLang="en-US"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CE7C4738-3233-6E46-83F2-A03AF8CD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33600"/>
            <a:ext cx="72898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Oval 9">
            <a:extLst>
              <a:ext uri="{FF2B5EF4-FFF2-40B4-BE49-F238E27FC236}">
                <a16:creationId xmlns:a16="http://schemas.microsoft.com/office/drawing/2014/main" id="{8F5D07E6-18EA-744C-B755-E745E28D3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5126038"/>
            <a:ext cx="115887" cy="1063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32953D8-D16E-7B4C-82BD-82C451BA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1540659B-DDFE-8446-8C7C-A6CDF417C8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6238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2707" name="Content Placeholder 3" descr="1.png">
            <a:extLst>
              <a:ext uri="{FF2B5EF4-FFF2-40B4-BE49-F238E27FC236}">
                <a16:creationId xmlns:a16="http://schemas.microsoft.com/office/drawing/2014/main" id="{903F3DC9-02F6-1348-B958-C3F6B57E78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D379C60-E906-4F47-9263-994498AF0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98DF2A-70CC-914C-9917-6B61C517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6A41A29C-9BA1-384B-875C-ED145E1F22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6365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3731" name="Content Placeholder 3" descr="2.png">
            <a:extLst>
              <a:ext uri="{FF2B5EF4-FFF2-40B4-BE49-F238E27FC236}">
                <a16:creationId xmlns:a16="http://schemas.microsoft.com/office/drawing/2014/main" id="{9BAAC7E3-EF1A-5144-89C6-BD297DFB49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EB5CFC-00DA-A040-BB84-BFBF77381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DED106-E149-AD4D-9026-32869412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3532DF3E-9B7E-2D4B-A27F-A35DFAE68E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984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4755" name="Content Placeholder 3" descr="3.png">
            <a:extLst>
              <a:ext uri="{FF2B5EF4-FFF2-40B4-BE49-F238E27FC236}">
                <a16:creationId xmlns:a16="http://schemas.microsoft.com/office/drawing/2014/main" id="{30CB6AEC-E777-C941-99CD-6341FED890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55629C4-A4AD-0548-B1A0-04976BDD8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8E2870-E2D3-4146-A895-A64B0DB7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B730C7CC-57B4-0D41-B10A-007CBD2403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857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5779" name="Content Placeholder 3" descr="4.png">
            <a:extLst>
              <a:ext uri="{FF2B5EF4-FFF2-40B4-BE49-F238E27FC236}">
                <a16:creationId xmlns:a16="http://schemas.microsoft.com/office/drawing/2014/main" id="{6938DF7B-3E1E-334C-B757-5EC46717616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BB02DC3-6D2D-AD4C-8399-22E007FCB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EE73C-7E7C-864D-9CD9-C46F2773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217D02C5-14A7-8E4C-A642-C03479E126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730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6803" name="Content Placeholder 3" descr="5.png">
            <a:extLst>
              <a:ext uri="{FF2B5EF4-FFF2-40B4-BE49-F238E27FC236}">
                <a16:creationId xmlns:a16="http://schemas.microsoft.com/office/drawing/2014/main" id="{04AE47C7-BA8A-6B44-B729-C402D23380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6C81017-6E18-BE44-9F5C-3409D340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8D5139-2339-A44E-A0A3-229C3DC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8185460F-3C6C-1449-A969-8193BBC75D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857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7827" name="Content Placeholder 3" descr="6.png">
            <a:extLst>
              <a:ext uri="{FF2B5EF4-FFF2-40B4-BE49-F238E27FC236}">
                <a16:creationId xmlns:a16="http://schemas.microsoft.com/office/drawing/2014/main" id="{756E42E8-6386-4346-AAF3-85B79102D6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DC01DE5-BC42-4E43-ABE9-55C37C5E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C1B474-13AB-C649-BEF3-1782A778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23EEE471-4C21-7043-98A8-449CF01637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730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8851" name="Content Placeholder 3" descr="7.png">
            <a:extLst>
              <a:ext uri="{FF2B5EF4-FFF2-40B4-BE49-F238E27FC236}">
                <a16:creationId xmlns:a16="http://schemas.microsoft.com/office/drawing/2014/main" id="{1088FAA4-0E3F-5E4E-90E1-D83209C5F3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9E28E70-0A5F-A841-AE7C-01FA6208D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6F16D8-57A5-624D-87ED-453AE19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15AD5B27-BDAB-2945-9469-1F3B03EE1B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984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79875" name="Content Placeholder 3" descr="8.png">
            <a:extLst>
              <a:ext uri="{FF2B5EF4-FFF2-40B4-BE49-F238E27FC236}">
                <a16:creationId xmlns:a16="http://schemas.microsoft.com/office/drawing/2014/main" id="{469F29D3-E7E1-E24A-86E8-30B3ACA253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70A3E24-9645-C543-B61B-FB8EA7579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8473DF-ECB9-6549-9A11-93B9A033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04ADEC30-C747-3E43-A7E6-520F9351EB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857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80899" name="Content Placeholder 3" descr="9.png">
            <a:extLst>
              <a:ext uri="{FF2B5EF4-FFF2-40B4-BE49-F238E27FC236}">
                <a16:creationId xmlns:a16="http://schemas.microsoft.com/office/drawing/2014/main" id="{18C8012A-21D1-A64C-B0DF-3C04075DF4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CBD7E7A-1675-6044-A968-C3FCFE634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6A4261-9889-A944-888F-2F4187FB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AD33E035-895D-1449-AE4E-8AE263588D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603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81923" name="Content Placeholder 3" descr="10.png">
            <a:extLst>
              <a:ext uri="{FF2B5EF4-FFF2-40B4-BE49-F238E27FC236}">
                <a16:creationId xmlns:a16="http://schemas.microsoft.com/office/drawing/2014/main" id="{D5A94004-004E-CF40-862F-9B031F90D1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8" y="1600200"/>
            <a:ext cx="5851525" cy="4530725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30867D7-6F75-A54B-AF85-D0294AB3B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E0F584-513A-8541-9CBA-A389B0A9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387A9BFD-096B-CB41-A1AD-E0A191F4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Nearest Neighbor(s) Query (cont’d)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D261B3C-3D1D-8E4D-8499-212BC05C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412875"/>
            <a:ext cx="8229600" cy="4530725"/>
          </a:xfrm>
        </p:spPr>
        <p:txBody>
          <a:bodyPr/>
          <a:lstStyle/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Find the 4 closest restaurants to my hotel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23CD-B592-1747-8884-FD3881C1B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A542EE7-6A2B-BE4F-8F48-7B95B21BD640}" type="slidenum">
              <a:rPr lang="en-US" altLang="en-US"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BDEFB686-F927-1147-B4DE-99544879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133600"/>
            <a:ext cx="72898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Oval 5">
            <a:extLst>
              <a:ext uri="{FF2B5EF4-FFF2-40B4-BE49-F238E27FC236}">
                <a16:creationId xmlns:a16="http://schemas.microsoft.com/office/drawing/2014/main" id="{49C013B7-989A-5F4F-8CEA-E83A05CD7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232275"/>
            <a:ext cx="1119187" cy="9207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84B2111-7B66-5346-94F1-032D12C3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Algorithm design and analysis 2022, Yongcai Wang</a:t>
            </a: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1149EB18-0BDE-024B-BD9F-433C2409C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7813"/>
            <a:ext cx="8229600" cy="585787"/>
          </a:xfrm>
        </p:spPr>
        <p:txBody>
          <a:bodyPr lIns="0" rIns="0" bIns="0" anchor="b">
            <a:normAutofit fontScale="90000"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KD Tree – Exact Search</a:t>
            </a:r>
          </a:p>
        </p:txBody>
      </p:sp>
      <p:pic>
        <p:nvPicPr>
          <p:cNvPr id="82947" name="Content Placeholder 3" descr="11.png">
            <a:extLst>
              <a:ext uri="{FF2B5EF4-FFF2-40B4-BE49-F238E27FC236}">
                <a16:creationId xmlns:a16="http://schemas.microsoft.com/office/drawing/2014/main" id="{F9EB2370-A7AD-EC41-A5FB-2849CC7EB6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6237" y="1163637"/>
            <a:ext cx="5851525" cy="4530725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BB0E3BC-421A-6B43-B1DF-DFA687B5C895}"/>
              </a:ext>
            </a:extLst>
          </p:cNvPr>
          <p:cNvSpPr txBox="1"/>
          <p:nvPr/>
        </p:nvSpPr>
        <p:spPr>
          <a:xfrm>
            <a:off x="1040841" y="5994399"/>
            <a:ext cx="706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Exact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just</a:t>
            </a:r>
            <a:r>
              <a:rPr lang="zh-CN" altLang="en-US" sz="2400" dirty="0"/>
              <a:t> </a:t>
            </a:r>
            <a:r>
              <a:rPr lang="en-US" altLang="zh-CN" sz="2400" dirty="0"/>
              <a:t>like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sequential</a:t>
            </a:r>
            <a:r>
              <a:rPr lang="zh-CN" altLang="en-US" sz="2400" dirty="0"/>
              <a:t> </a:t>
            </a:r>
            <a:r>
              <a:rPr lang="en-US" altLang="zh-CN" sz="2400" dirty="0"/>
              <a:t>insertion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endParaRPr 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BD2F8F-A115-5B45-8E6A-18101C1F3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693E7C-32C0-3E4D-8BD0-54A7BFD2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445261-1147-C74B-AACA-66B2D7F2CF55}"/>
              </a:ext>
            </a:extLst>
          </p:cNvPr>
          <p:cNvSpPr txBox="1">
            <a:spLocks noChangeArrowheads="1"/>
          </p:cNvSpPr>
          <p:nvPr/>
        </p:nvSpPr>
        <p:spPr>
          <a:xfrm>
            <a:off x="393700" y="296863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KD Tree - Range Search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D5F1CB-EB1B-964B-8C22-DF4BCFD09B6B}"/>
              </a:ext>
            </a:extLst>
          </p:cNvPr>
          <p:cNvSpPr txBox="1"/>
          <p:nvPr/>
        </p:nvSpPr>
        <p:spPr>
          <a:xfrm>
            <a:off x="492035" y="10432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800" dirty="0">
                <a:effectLst/>
                <a:latin typeface="Calibri" panose="020F0502020204030204" pitchFamily="34" charset="0"/>
              </a:rPr>
              <a:t>2D Orthogonal Range </a:t>
            </a:r>
            <a:r>
              <a:rPr lang="fr-FR" altLang="zh-CN" sz="1800" dirty="0" err="1">
                <a:effectLst/>
                <a:latin typeface="Calibri" panose="020F0502020204030204" pitchFamily="34" charset="0"/>
              </a:rPr>
              <a:t>Query</a:t>
            </a:r>
            <a:r>
              <a:rPr lang="fr-FR" altLang="zh-CN" sz="1800" dirty="0">
                <a:effectLst/>
                <a:latin typeface="Calibri" panose="020F0502020204030204" pitchFamily="34" charset="0"/>
              </a:rPr>
              <a:t> </a:t>
            </a:r>
            <a:endParaRPr lang="fr-FR" altLang="zh-CN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304858-94D8-5E44-A11E-B06B33F1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6" y="1625553"/>
            <a:ext cx="3238500" cy="2832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98D089-59DE-4446-8938-00863FB1AD4B}"/>
              </a:ext>
            </a:extLst>
          </p:cNvPr>
          <p:cNvSpPr txBox="1"/>
          <p:nvPr/>
        </p:nvSpPr>
        <p:spPr>
          <a:xfrm>
            <a:off x="779418" y="2392290"/>
            <a:ext cx="3479074" cy="129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• Data: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A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set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i="1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i="1" dirty="0">
                <a:solidFill>
                  <a:srgbClr val="000000"/>
                </a:solidFill>
                <a:effectLst/>
                <a:latin typeface="Helvetica" pitchFamily="2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points</a:t>
            </a:r>
          </a:p>
          <a:p>
            <a:pPr>
              <a:lnSpc>
                <a:spcPct val="150000"/>
              </a:lnSpc>
            </a:pP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•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Query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b="1" dirty="0">
                <a:solidFill>
                  <a:srgbClr val="000000"/>
                </a:solidFill>
                <a:effectLst/>
                <a:latin typeface="Helvetica" pitchFamily="2" charset="0"/>
              </a:rPr>
              <a:t>Report/Count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subset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of </a:t>
            </a:r>
            <a:r>
              <a:rPr lang="fr-FR" altLang="zh-CN" i="1" dirty="0">
                <a:solidFill>
                  <a:srgbClr val="000000"/>
                </a:solidFill>
                <a:effectLst/>
                <a:latin typeface="Helvetica" pitchFamily="2" charset="0"/>
              </a:rPr>
              <a:t>S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fr-FR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fr-FR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 lie in a rectangle range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072B7B-7D3A-E740-8F84-16D5753FE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08C34-DC5C-A54C-8F51-4F6ABBDB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07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3B0C6C-3B5E-FB47-808B-11D5E273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732824"/>
            <a:ext cx="9042400" cy="455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7877F-7C5B-B944-98AC-9F888446142A}"/>
              </a:ext>
            </a:extLst>
          </p:cNvPr>
          <p:cNvSpPr txBox="1">
            <a:spLocks noChangeArrowheads="1"/>
          </p:cNvSpPr>
          <p:nvPr/>
        </p:nvSpPr>
        <p:spPr>
          <a:xfrm>
            <a:off x="393700" y="357823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KD Tree - Range Search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B60733-477F-FB46-ACEA-14C68EE84CFF}"/>
              </a:ext>
            </a:extLst>
          </p:cNvPr>
          <p:cNvSpPr txBox="1"/>
          <p:nvPr/>
        </p:nvSpPr>
        <p:spPr>
          <a:xfrm>
            <a:off x="670560" y="1111968"/>
            <a:ext cx="333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store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KD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endParaRPr lang="en-US" sz="20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3969F-6A2D-564E-9E5B-ECC7F68A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2965A6-81E2-BC43-AF81-459F838F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572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B9BCAE-FE4B-5C4A-8BA3-84BC8A90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1756772"/>
            <a:ext cx="4064000" cy="4406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843796-BDC8-6046-B4BC-352A311B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2252571"/>
            <a:ext cx="3238500" cy="28321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4BCE931-6146-8E4F-8D89-8CD11B712FBE}"/>
              </a:ext>
            </a:extLst>
          </p:cNvPr>
          <p:cNvSpPr txBox="1">
            <a:spLocks noChangeArrowheads="1"/>
          </p:cNvSpPr>
          <p:nvPr/>
        </p:nvSpPr>
        <p:spPr>
          <a:xfrm>
            <a:off x="393700" y="357823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KD Tree - Range Search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C3922A-937A-9040-8454-8BA835C79B8A}"/>
              </a:ext>
            </a:extLst>
          </p:cNvPr>
          <p:cNvSpPr txBox="1"/>
          <p:nvPr/>
        </p:nvSpPr>
        <p:spPr>
          <a:xfrm>
            <a:off x="529170" y="1250165"/>
            <a:ext cx="712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range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problem</a:t>
            </a:r>
            <a:r>
              <a:rPr lang="zh-CN" altLang="en-US" sz="2000" dirty="0"/>
              <a:t> </a:t>
            </a:r>
            <a:r>
              <a:rPr lang="en-US" altLang="zh-CN" sz="2000" dirty="0"/>
              <a:t>becomes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KD-Tree</a:t>
            </a:r>
            <a:r>
              <a:rPr lang="zh-CN" altLang="en-US" sz="2000" dirty="0"/>
              <a:t> </a:t>
            </a:r>
            <a:r>
              <a:rPr lang="en-US" altLang="zh-CN" sz="2000" dirty="0"/>
              <a:t>range</a:t>
            </a:r>
            <a:r>
              <a:rPr lang="zh-CN" altLang="en-US" sz="2000" dirty="0"/>
              <a:t> </a:t>
            </a:r>
            <a:r>
              <a:rPr lang="en-US" altLang="zh-CN" sz="2000" dirty="0"/>
              <a:t>query</a:t>
            </a:r>
            <a:r>
              <a:rPr lang="zh-CN" altLang="en-US" sz="2000" dirty="0"/>
              <a:t> </a:t>
            </a:r>
            <a:r>
              <a:rPr lang="en-US" altLang="zh-CN" sz="2000" dirty="0"/>
              <a:t>problem.</a:t>
            </a:r>
            <a:endParaRPr lang="en-US" sz="200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6D8423-368D-534D-82BD-D0A30EF3D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BEE8FD-3DF6-4E40-9D80-E8104A9C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98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38F68E8-31C7-C745-AA2F-5B3ECA57195E}"/>
              </a:ext>
            </a:extLst>
          </p:cNvPr>
          <p:cNvSpPr txBox="1">
            <a:spLocks noChangeArrowheads="1"/>
          </p:cNvSpPr>
          <p:nvPr/>
        </p:nvSpPr>
        <p:spPr>
          <a:xfrm>
            <a:off x="393700" y="357823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KD Tree - Range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096BA0-E181-8C46-A8D2-48999F5310F0}"/>
              </a:ext>
            </a:extLst>
          </p:cNvPr>
          <p:cNvSpPr txBox="1"/>
          <p:nvPr/>
        </p:nvSpPr>
        <p:spPr>
          <a:xfrm>
            <a:off x="529170" y="1250165"/>
            <a:ext cx="797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Let’s</a:t>
            </a:r>
            <a:r>
              <a:rPr lang="zh-CN" altLang="en-US" sz="2400" dirty="0"/>
              <a:t> </a:t>
            </a:r>
            <a:r>
              <a:rPr lang="en-US" altLang="zh-CN" sz="2400" dirty="0"/>
              <a:t>firstly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clear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concept: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549E39"/>
                </a:solidFill>
              </a:rPr>
              <a:t>Region</a:t>
            </a:r>
            <a:r>
              <a:rPr lang="zh-CN" altLang="en-US" sz="2400" b="1" dirty="0">
                <a:solidFill>
                  <a:srgbClr val="549E39"/>
                </a:solidFill>
              </a:rPr>
              <a:t> </a:t>
            </a:r>
            <a:r>
              <a:rPr lang="fr-FR" altLang="zh-CN" sz="2400" b="1" dirty="0">
                <a:solidFill>
                  <a:srgbClr val="549E39"/>
                </a:solidFill>
              </a:rPr>
              <a:t>of a </a:t>
            </a:r>
            <a:r>
              <a:rPr lang="fr-FR" altLang="zh-CN" sz="2400" b="1" dirty="0" err="1">
                <a:solidFill>
                  <a:srgbClr val="549E39"/>
                </a:solidFill>
              </a:rPr>
              <a:t>node</a:t>
            </a:r>
            <a:r>
              <a:rPr lang="zh-CN" altLang="en-US" sz="2400" b="1" dirty="0">
                <a:solidFill>
                  <a:srgbClr val="549E39"/>
                </a:solidFill>
              </a:rPr>
              <a:t> </a:t>
            </a:r>
            <a:r>
              <a:rPr lang="en-US" altLang="zh-CN" sz="2400" b="1" dirty="0">
                <a:solidFill>
                  <a:srgbClr val="549E39"/>
                </a:solidFill>
              </a:rPr>
              <a:t>on</a:t>
            </a:r>
            <a:r>
              <a:rPr lang="zh-CN" altLang="en-US" sz="2400" b="1" dirty="0">
                <a:solidFill>
                  <a:srgbClr val="549E39"/>
                </a:solidFill>
              </a:rPr>
              <a:t> </a:t>
            </a:r>
            <a:r>
              <a:rPr lang="en-US" altLang="zh-CN" sz="2400" b="1" dirty="0">
                <a:solidFill>
                  <a:srgbClr val="549E39"/>
                </a:solidFill>
              </a:rPr>
              <a:t>KD-tree</a:t>
            </a:r>
            <a:endParaRPr lang="fr-FR" altLang="zh-CN" sz="2400" b="1" dirty="0">
              <a:solidFill>
                <a:srgbClr val="549E39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9D050-A375-AC4F-9365-56254255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909525"/>
            <a:ext cx="3489980" cy="35906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52214B-C7AC-2644-ABA7-EA29C8EF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77" y="2799046"/>
            <a:ext cx="1079500" cy="914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04A549-B713-C14A-88D6-02234A95A795}"/>
              </a:ext>
            </a:extLst>
          </p:cNvPr>
          <p:cNvSpPr txBox="1"/>
          <p:nvPr/>
        </p:nvSpPr>
        <p:spPr>
          <a:xfrm>
            <a:off x="1217900" y="4104686"/>
            <a:ext cx="2430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ancestor.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350248-3C9C-1D41-BC04-5D5E310981BB}"/>
              </a:ext>
            </a:extLst>
          </p:cNvPr>
          <p:cNvSpPr txBox="1"/>
          <p:nvPr/>
        </p:nvSpPr>
        <p:spPr>
          <a:xfrm>
            <a:off x="529169" y="1790049"/>
            <a:ext cx="793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region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region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characterized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by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the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ancestors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of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the</a:t>
            </a:r>
            <a:r>
              <a:rPr lang="zh-CN" altLang="en-US" sz="2400" dirty="0">
                <a:solidFill>
                  <a:srgbClr val="549E39"/>
                </a:solidFill>
              </a:rPr>
              <a:t> </a:t>
            </a:r>
            <a:r>
              <a:rPr lang="en-US" altLang="zh-CN" sz="2400" dirty="0">
                <a:solidFill>
                  <a:srgbClr val="549E39"/>
                </a:solidFill>
              </a:rPr>
              <a:t>node.</a:t>
            </a:r>
            <a:r>
              <a:rPr lang="zh-CN" altLang="en-US" sz="2400" dirty="0">
                <a:solidFill>
                  <a:srgbClr val="549E39"/>
                </a:solidFill>
              </a:rPr>
              <a:t>   </a:t>
            </a:r>
            <a:endParaRPr lang="en-US" sz="2400" dirty="0">
              <a:solidFill>
                <a:srgbClr val="549E39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DACE03-773A-504C-8791-6BBA7E202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FF937A-34A1-1B44-ACFE-C189491C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1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094380-0F76-9348-89D8-D18677CE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096" y="1655105"/>
            <a:ext cx="3987800" cy="412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0ACA0-7079-BF45-8E91-FBDAFD237EAE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of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node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AB27F-04CA-FC43-B892-DDAC4A2B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3" y="1291784"/>
            <a:ext cx="3213100" cy="1752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77F5AB-B1B2-5C46-A38A-6AFAFA5005F0}"/>
              </a:ext>
            </a:extLst>
          </p:cNvPr>
          <p:cNvSpPr txBox="1"/>
          <p:nvPr/>
        </p:nvSpPr>
        <p:spPr>
          <a:xfrm>
            <a:off x="411116" y="3148887"/>
            <a:ext cx="390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Region(l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Region(l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677FE7-EAF1-7440-AF63-16AEA2677A18}"/>
                  </a:ext>
                </a:extLst>
              </p:cNvPr>
              <p:cNvSpPr txBox="1"/>
              <p:nvPr/>
            </p:nvSpPr>
            <p:spPr>
              <a:xfrm>
                <a:off x="467609" y="3996771"/>
                <a:ext cx="3793218" cy="31265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𝑟𝑒𝑔𝑖𝑜𝑛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𝑙𝑐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549E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549E3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)∩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𝑙𝑒𝑓𝑡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677FE7-EAF1-7440-AF63-16AEA267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9" y="3996771"/>
                <a:ext cx="3793218" cy="312650"/>
              </a:xfrm>
              <a:prstGeom prst="rect">
                <a:avLst/>
              </a:prstGeom>
              <a:blipFill>
                <a:blip r:embed="rId4"/>
                <a:stretch>
                  <a:fillRect l="-1333" r="-33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1A7276-A97B-4E46-B739-90867FAA841A}"/>
                  </a:ext>
                </a:extLst>
              </p:cNvPr>
              <p:cNvSpPr txBox="1"/>
              <p:nvPr/>
            </p:nvSpPr>
            <p:spPr>
              <a:xfrm>
                <a:off x="467609" y="5575350"/>
                <a:ext cx="3942297" cy="31265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𝑟𝑒𝑔𝑖𝑜𝑛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</a:rPr>
                            <m:t>𝑟𝑐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549E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549E3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srgbClr val="549E39"/>
                          </a:solidFill>
                          <a:latin typeface="Cambria Math" panose="02040503050406030204" pitchFamily="18" charset="0"/>
                        </a:rPr>
                        <m:t>)∩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549E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𝑟𝑖𝑔h𝑡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549E39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1A7276-A97B-4E46-B739-90867FAA8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9" y="5575350"/>
                <a:ext cx="3942297" cy="312650"/>
              </a:xfrm>
              <a:prstGeom prst="rect">
                <a:avLst/>
              </a:prstGeom>
              <a:blipFill>
                <a:blip r:embed="rId5"/>
                <a:stretch>
                  <a:fillRect l="-1282" r="-32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136D960-BABB-6C41-97DF-EA89FA7E6AC6}"/>
              </a:ext>
            </a:extLst>
          </p:cNvPr>
          <p:cNvSpPr txBox="1"/>
          <p:nvPr/>
        </p:nvSpPr>
        <p:spPr>
          <a:xfrm>
            <a:off x="411116" y="4800750"/>
            <a:ext cx="3630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Region(l</a:t>
            </a:r>
            <a:r>
              <a:rPr lang="en-US" altLang="zh-CN" baseline="-25000" dirty="0"/>
              <a:t>3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Region(l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baseline="-2500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3E8537-CC85-2F40-A1A3-6AB3B62F3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7F6C41-272D-CC4F-9B86-E7AF3443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CE6E88-85D7-B544-A298-18A83F22BF03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of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node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AB0D2-41A5-3646-81D2-C3364CF7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2729"/>
            <a:ext cx="4267200" cy="4343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04A33F-2323-FA44-8D02-C9D2BB71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7" y="1315160"/>
            <a:ext cx="3418842" cy="1863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B994AF-2B29-7B48-9B2D-E77F0B2B6D3C}"/>
              </a:ext>
            </a:extLst>
          </p:cNvPr>
          <p:cNvSpPr txBox="1"/>
          <p:nvPr/>
        </p:nvSpPr>
        <p:spPr>
          <a:xfrm>
            <a:off x="800415" y="5389798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How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represent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how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record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region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node?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F90AF5-57C2-5A40-8456-BAAE40B52E0D}"/>
              </a:ext>
            </a:extLst>
          </p:cNvPr>
          <p:cNvSpPr txBox="1"/>
          <p:nvPr/>
        </p:nvSpPr>
        <p:spPr>
          <a:xfrm>
            <a:off x="601978" y="3544685"/>
            <a:ext cx="379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Region(l</a:t>
            </a:r>
            <a:r>
              <a:rPr lang="en-US" altLang="zh-CN" baseline="-25000" dirty="0"/>
              <a:t>4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Region(l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seperated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854D28-D79B-E845-8D48-00553722B7D8}"/>
              </a:ext>
            </a:extLst>
          </p:cNvPr>
          <p:cNvSpPr txBox="1"/>
          <p:nvPr/>
        </p:nvSpPr>
        <p:spPr>
          <a:xfrm>
            <a:off x="613227" y="4430666"/>
            <a:ext cx="379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Region(l</a:t>
            </a:r>
            <a:r>
              <a:rPr lang="en-US" altLang="zh-CN" baseline="-25000" dirty="0"/>
              <a:t>5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Region(l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seperated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23FAB-3799-7A4A-B19C-D85E73182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CCAE1-A7C0-2045-8809-D86BEE63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5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83802F-D995-2849-B588-B909CE4F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KD-Tree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94B169-6AF0-2041-A62C-6EC75E2C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Algorithm design and analysis 2022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Yongcai</a:t>
            </a:r>
            <a:r>
              <a:rPr lang="zh-CN" altLang="en-US"/>
              <a:t> </a:t>
            </a:r>
            <a:r>
              <a:rPr lang="en-US" altLang="zh-CN"/>
              <a:t>Wang</a:t>
            </a:r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27E946-8D41-804B-AD1C-A5BD1808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97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4311B0-CF98-654E-8E7C-72C345CEB389}"/>
              </a:ext>
            </a:extLst>
          </p:cNvPr>
          <p:cNvSpPr txBox="1"/>
          <p:nvPr/>
        </p:nvSpPr>
        <p:spPr>
          <a:xfrm>
            <a:off x="628650" y="1470188"/>
            <a:ext cx="798109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	class Node</a:t>
            </a:r>
          </a:p>
          <a:p>
            <a:r>
              <a:rPr lang="en-US" altLang="zh-CN" sz="2000" dirty="0"/>
              <a:t>	{</a:t>
            </a:r>
          </a:p>
          <a:p>
            <a:r>
              <a:rPr lang="en-US" altLang="zh-CN" sz="2000" dirty="0"/>
              <a:t>	public:</a:t>
            </a:r>
          </a:p>
          <a:p>
            <a:r>
              <a:rPr lang="en-US" altLang="zh-CN" sz="2000" dirty="0"/>
              <a:t>		Node* left;			//left child</a:t>
            </a:r>
          </a:p>
          <a:p>
            <a:r>
              <a:rPr lang="en-US" altLang="zh-CN" sz="2000" dirty="0"/>
              <a:t>		Node* right;		</a:t>
            </a:r>
            <a:r>
              <a:rPr lang="zh-CN" altLang="en-US" sz="2000" dirty="0"/>
              <a:t>       </a:t>
            </a:r>
            <a:r>
              <a:rPr lang="en-US" altLang="zh-CN" sz="2000" dirty="0"/>
              <a:t>//right child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		int begin;			</a:t>
            </a:r>
            <a:r>
              <a:rPr lang="zh-CN" altLang="en-US" sz="2000" dirty="0">
                <a:solidFill>
                  <a:srgbClr val="00B050"/>
                </a:solidFill>
              </a:rPr>
              <a:t>        </a:t>
            </a:r>
            <a:r>
              <a:rPr lang="en-US" altLang="zh-CN" sz="2000" dirty="0">
                <a:solidFill>
                  <a:srgbClr val="00B050"/>
                </a:solidFill>
              </a:rPr>
              <a:t>//start index [close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		int end;				//end index  (open</a:t>
            </a:r>
          </a:p>
          <a:p>
            <a:r>
              <a:rPr lang="en-US" altLang="zh-CN" sz="2000" dirty="0"/>
              <a:t>		Dimension dimension;	//cut dimension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		double pivot;		</a:t>
            </a:r>
            <a:r>
              <a:rPr lang="zh-CN" altLang="en-US" sz="2000" dirty="0">
                <a:solidFill>
                  <a:srgbClr val="00B050"/>
                </a:solidFill>
              </a:rPr>
              <a:t>        </a:t>
            </a:r>
            <a:r>
              <a:rPr lang="en-US" altLang="zh-CN" sz="2000" dirty="0">
                <a:solidFill>
                  <a:srgbClr val="00B050"/>
                </a:solidFill>
              </a:rPr>
              <a:t>//cut value</a:t>
            </a:r>
          </a:p>
          <a:p>
            <a:endParaRPr lang="en-US" altLang="zh-CN" sz="2000" dirty="0"/>
          </a:p>
          <a:p>
            <a:r>
              <a:rPr lang="en-US" altLang="zh-CN" sz="2000" dirty="0"/>
              <a:t>		Node(int b, int e, Dimension dim, double </a:t>
            </a:r>
            <a:r>
              <a:rPr lang="en-US" altLang="zh-CN" sz="2000" dirty="0" err="1"/>
              <a:t>piv</a:t>
            </a:r>
            <a:r>
              <a:rPr lang="en-US" altLang="zh-CN" sz="2000" dirty="0"/>
              <a:t>);</a:t>
            </a:r>
          </a:p>
          <a:p>
            <a:r>
              <a:rPr lang="en-US" altLang="zh-CN" sz="2000" dirty="0"/>
              <a:t>		bool </a:t>
            </a:r>
            <a:r>
              <a:rPr lang="en-US" altLang="zh-CN" sz="2000" dirty="0" err="1"/>
              <a:t>IsLeaf</a:t>
            </a:r>
            <a:r>
              <a:rPr lang="en-US" altLang="zh-CN" sz="2000" dirty="0"/>
              <a:t>() const;</a:t>
            </a:r>
          </a:p>
          <a:p>
            <a:endParaRPr lang="en-US" altLang="zh-CN" sz="2000" dirty="0"/>
          </a:p>
          <a:p>
            <a:r>
              <a:rPr lang="en-US" altLang="zh-CN" sz="2000" dirty="0"/>
              <a:t>		</a:t>
            </a:r>
            <a:r>
              <a:rPr lang="en-US" altLang="zh-CN" sz="2000" dirty="0" err="1">
                <a:solidFill>
                  <a:srgbClr val="00B050"/>
                </a:solidFill>
              </a:rPr>
              <a:t>BBox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</a:rPr>
              <a:t>LeftSubTreeEnvelope</a:t>
            </a:r>
            <a:r>
              <a:rPr lang="en-US" altLang="zh-CN" sz="2000" dirty="0"/>
              <a:t>(const </a:t>
            </a:r>
            <a:r>
              <a:rPr lang="en-US" altLang="zh-CN" sz="2000" dirty="0" err="1"/>
              <a:t>BBox</a:t>
            </a:r>
            <a:r>
              <a:rPr lang="en-US" altLang="zh-CN" sz="2000" dirty="0"/>
              <a:t>&amp; </a:t>
            </a:r>
            <a:r>
              <a:rPr lang="en-US" altLang="zh-CN" sz="2000" dirty="0" err="1"/>
              <a:t>current_entext</a:t>
            </a:r>
            <a:r>
              <a:rPr lang="en-US" altLang="zh-CN" sz="2000" dirty="0"/>
              <a:t>) const;</a:t>
            </a:r>
          </a:p>
          <a:p>
            <a:r>
              <a:rPr lang="en-US" altLang="zh-CN" sz="2000" dirty="0"/>
              <a:t>		</a:t>
            </a:r>
            <a:r>
              <a:rPr lang="en-US" altLang="zh-CN" sz="2000" dirty="0" err="1">
                <a:solidFill>
                  <a:srgbClr val="00B050"/>
                </a:solidFill>
              </a:rPr>
              <a:t>BBox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</a:rPr>
              <a:t>RightSubTreeEnvelope</a:t>
            </a:r>
            <a:r>
              <a:rPr lang="en-US" altLang="zh-CN" sz="2000" dirty="0"/>
              <a:t>(const </a:t>
            </a:r>
            <a:r>
              <a:rPr lang="en-US" altLang="zh-CN" sz="2000" dirty="0" err="1"/>
              <a:t>BBox</a:t>
            </a:r>
            <a:r>
              <a:rPr lang="en-US" altLang="zh-CN" sz="2000" dirty="0"/>
              <a:t>&amp; </a:t>
            </a:r>
            <a:r>
              <a:rPr lang="en-US" altLang="zh-CN" sz="2000" dirty="0" err="1"/>
              <a:t>current_entext</a:t>
            </a:r>
            <a:r>
              <a:rPr lang="en-US" altLang="zh-CN" sz="2000" dirty="0"/>
              <a:t>) const;</a:t>
            </a:r>
          </a:p>
          <a:p>
            <a:r>
              <a:rPr lang="en-US" altLang="zh-CN" sz="2000" dirty="0"/>
              <a:t>	};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1322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BB59EF6-B856-1B49-A165-12193DAFBD10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of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node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692E54-A0F9-8840-AD48-9335DA796C7D}"/>
              </a:ext>
            </a:extLst>
          </p:cNvPr>
          <p:cNvSpPr txBox="1"/>
          <p:nvPr/>
        </p:nvSpPr>
        <p:spPr>
          <a:xfrm>
            <a:off x="494192" y="99310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BBox</a:t>
            </a:r>
            <a:r>
              <a:rPr lang="en-US" altLang="zh-CN" dirty="0"/>
              <a:t>::</a:t>
            </a:r>
            <a:r>
              <a:rPr lang="en-US" altLang="zh-CN" dirty="0" err="1">
                <a:solidFill>
                  <a:srgbClr val="549E39"/>
                </a:solidFill>
              </a:rPr>
              <a:t>BBox</a:t>
            </a:r>
            <a:r>
              <a:rPr lang="en-US" altLang="zh-CN" dirty="0">
                <a:solidFill>
                  <a:srgbClr val="549E39"/>
                </a:solidFill>
              </a:rPr>
              <a:t>(double x0, double x1, double y0, double y1)</a:t>
            </a:r>
            <a:r>
              <a:rPr lang="en-US" altLang="zh-CN" dirty="0"/>
              <a:t> :</a:t>
            </a:r>
          </a:p>
          <a:p>
            <a:r>
              <a:rPr lang="en-US" altLang="zh-CN" dirty="0" err="1"/>
              <a:t>xmin</a:t>
            </a:r>
            <a:r>
              <a:rPr lang="en-US" altLang="zh-CN" dirty="0"/>
              <a:t>(x0),</a:t>
            </a:r>
            <a:r>
              <a:rPr lang="zh-CN" altLang="en-US" dirty="0"/>
              <a:t> </a:t>
            </a:r>
            <a:r>
              <a:rPr lang="en-US" altLang="zh-CN" dirty="0" err="1"/>
              <a:t>xmax</a:t>
            </a:r>
            <a:r>
              <a:rPr lang="en-US" altLang="zh-CN" dirty="0"/>
              <a:t>(x1),</a:t>
            </a:r>
            <a:r>
              <a:rPr lang="zh-CN" altLang="en-US" dirty="0"/>
              <a:t> </a:t>
            </a:r>
            <a:r>
              <a:rPr lang="en-US" altLang="zh-CN" dirty="0" err="1"/>
              <a:t>ymin</a:t>
            </a:r>
            <a:r>
              <a:rPr lang="en-US" altLang="zh-CN" dirty="0"/>
              <a:t>(y0),</a:t>
            </a:r>
            <a:r>
              <a:rPr lang="zh-CN" altLang="en-US" dirty="0"/>
              <a:t> </a:t>
            </a:r>
            <a:r>
              <a:rPr lang="en-US" altLang="zh-CN" dirty="0" err="1"/>
              <a:t>ymax</a:t>
            </a:r>
            <a:r>
              <a:rPr lang="en-US" altLang="zh-CN" dirty="0"/>
              <a:t>(y1),</a:t>
            </a:r>
          </a:p>
          <a:p>
            <a:r>
              <a:rPr lang="en-US" altLang="zh-CN" dirty="0"/>
              <a:t>{}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533F1E-FF04-144C-A226-4185C94F81DF}"/>
              </a:ext>
            </a:extLst>
          </p:cNvPr>
          <p:cNvSpPr txBox="1"/>
          <p:nvPr/>
        </p:nvSpPr>
        <p:spPr>
          <a:xfrm>
            <a:off x="494192" y="2568097"/>
            <a:ext cx="4572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BBox</a:t>
            </a:r>
            <a:r>
              <a:rPr lang="en-US" altLang="zh-CN" dirty="0"/>
              <a:t> Node::</a:t>
            </a:r>
            <a:r>
              <a:rPr lang="en-US" altLang="zh-CN" dirty="0" err="1"/>
              <a:t>LeftSubTreeEnvelope</a:t>
            </a:r>
            <a:r>
              <a:rPr lang="en-US" altLang="zh-CN" dirty="0"/>
              <a:t>(const </a:t>
            </a:r>
            <a:r>
              <a:rPr lang="en-US" altLang="zh-CN" dirty="0" err="1">
                <a:solidFill>
                  <a:srgbClr val="549E39"/>
                </a:solidFill>
              </a:rPr>
              <a:t>BBox</a:t>
            </a:r>
            <a:r>
              <a:rPr lang="en-US" altLang="zh-CN" dirty="0">
                <a:solidFill>
                  <a:srgbClr val="549E39"/>
                </a:solidFill>
              </a:rPr>
              <a:t>&amp; </a:t>
            </a:r>
            <a:r>
              <a:rPr lang="en-US" altLang="zh-CN" dirty="0" err="1">
                <a:solidFill>
                  <a:srgbClr val="549E39"/>
                </a:solidFill>
              </a:rPr>
              <a:t>current_entext</a:t>
            </a:r>
            <a:r>
              <a:rPr lang="en-US" altLang="zh-CN" dirty="0"/>
              <a:t>) const{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549E39"/>
                </a:solidFill>
              </a:rPr>
              <a:t>BBox</a:t>
            </a:r>
            <a:r>
              <a:rPr lang="en-US" altLang="zh-CN" dirty="0">
                <a:solidFill>
                  <a:srgbClr val="549E39"/>
                </a:solidFill>
              </a:rPr>
              <a:t> </a:t>
            </a:r>
            <a:r>
              <a:rPr lang="en-US" altLang="zh-CN" dirty="0" err="1">
                <a:solidFill>
                  <a:srgbClr val="549E39"/>
                </a:solidFill>
              </a:rPr>
              <a:t>leftRegion</a:t>
            </a:r>
            <a:r>
              <a:rPr lang="en-US" altLang="zh-CN" dirty="0">
                <a:solidFill>
                  <a:srgbClr val="549E39"/>
                </a:solidFill>
              </a:rPr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current_entext</a:t>
            </a:r>
            <a:r>
              <a:rPr lang="en-US" altLang="zh-CN" dirty="0">
                <a:solidFill>
                  <a:srgbClr val="549E39"/>
                </a:solidFill>
              </a:rPr>
              <a:t>);</a:t>
            </a:r>
          </a:p>
          <a:p>
            <a:r>
              <a:rPr lang="zh-CN" altLang="en-US" dirty="0">
                <a:solidFill>
                  <a:srgbClr val="549E39"/>
                </a:solidFill>
              </a:rPr>
              <a:t>         </a:t>
            </a:r>
            <a:r>
              <a:rPr lang="en-US" altLang="zh-CN" dirty="0">
                <a:solidFill>
                  <a:srgbClr val="549E39"/>
                </a:solidFill>
              </a:rPr>
              <a:t>//</a:t>
            </a:r>
            <a:r>
              <a:rPr lang="zh-CN" altLang="en-US" dirty="0">
                <a:solidFill>
                  <a:srgbClr val="549E39"/>
                </a:solidFill>
              </a:rPr>
              <a:t>继承父节点的</a:t>
            </a:r>
            <a:r>
              <a:rPr lang="en-US" altLang="zh-CN" dirty="0">
                <a:solidFill>
                  <a:srgbClr val="549E39"/>
                </a:solidFill>
              </a:rPr>
              <a:t>region</a:t>
            </a:r>
          </a:p>
          <a:p>
            <a:r>
              <a:rPr lang="en-US" altLang="zh-CN" dirty="0"/>
              <a:t>	switch (</a:t>
            </a:r>
            <a:r>
              <a:rPr lang="en-US" altLang="zh-CN" dirty="0">
                <a:solidFill>
                  <a:srgbClr val="C00000"/>
                </a:solidFill>
              </a:rPr>
              <a:t>dimension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case X:</a:t>
            </a:r>
          </a:p>
          <a:p>
            <a:r>
              <a:rPr lang="en-US" altLang="zh-CN" dirty="0">
                <a:solidFill>
                  <a:srgbClr val="549E39"/>
                </a:solidFill>
              </a:rPr>
              <a:t>		</a:t>
            </a:r>
            <a:r>
              <a:rPr lang="en-US" altLang="zh-CN" dirty="0" err="1">
                <a:solidFill>
                  <a:srgbClr val="549E39"/>
                </a:solidFill>
              </a:rPr>
              <a:t>leftRegion.xmax</a:t>
            </a:r>
            <a:r>
              <a:rPr lang="en-US" altLang="zh-CN" dirty="0">
                <a:solidFill>
                  <a:srgbClr val="549E39"/>
                </a:solidFill>
              </a:rPr>
              <a:t> = pivot;</a:t>
            </a:r>
          </a:p>
          <a:p>
            <a:r>
              <a:rPr lang="zh-CN" altLang="en-US" dirty="0">
                <a:solidFill>
                  <a:srgbClr val="549E39"/>
                </a:solidFill>
              </a:rPr>
              <a:t>                 </a:t>
            </a:r>
            <a:r>
              <a:rPr lang="en-US" altLang="zh-CN" dirty="0">
                <a:solidFill>
                  <a:srgbClr val="549E39"/>
                </a:solidFill>
              </a:rPr>
              <a:t>//x</a:t>
            </a:r>
            <a:r>
              <a:rPr lang="zh-CN" altLang="en-US" dirty="0">
                <a:solidFill>
                  <a:srgbClr val="549E39"/>
                </a:solidFill>
              </a:rPr>
              <a:t>方向最大值设为此节点</a:t>
            </a:r>
            <a:r>
              <a:rPr lang="en-US" altLang="zh-CN" dirty="0">
                <a:solidFill>
                  <a:srgbClr val="549E39"/>
                </a:solidFill>
              </a:rPr>
              <a:t>x</a:t>
            </a:r>
            <a:r>
              <a:rPr lang="zh-CN" altLang="en-US" dirty="0">
                <a:solidFill>
                  <a:srgbClr val="549E39"/>
                </a:solidFill>
              </a:rPr>
              <a:t>值 </a:t>
            </a:r>
            <a:endParaRPr lang="en-US" altLang="zh-CN" dirty="0">
              <a:solidFill>
                <a:srgbClr val="549E39"/>
              </a:solidFill>
            </a:endParaRPr>
          </a:p>
          <a:p>
            <a:r>
              <a:rPr lang="en-US" altLang="zh-CN" dirty="0"/>
              <a:t>		break;</a:t>
            </a:r>
          </a:p>
          <a:p>
            <a:r>
              <a:rPr lang="en-US" altLang="zh-CN" dirty="0"/>
              <a:t>	case Y: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leftRegion.ymax</a:t>
            </a:r>
            <a:r>
              <a:rPr lang="en-US" altLang="zh-CN" dirty="0"/>
              <a:t> = pivot;</a:t>
            </a:r>
          </a:p>
          <a:p>
            <a:r>
              <a:rPr lang="zh-CN" altLang="en-US" dirty="0">
                <a:solidFill>
                  <a:srgbClr val="549E39"/>
                </a:solidFill>
              </a:rPr>
              <a:t>                  </a:t>
            </a:r>
            <a:r>
              <a:rPr lang="en-US" altLang="zh-CN" dirty="0">
                <a:solidFill>
                  <a:srgbClr val="549E39"/>
                </a:solidFill>
              </a:rPr>
              <a:t>//y</a:t>
            </a:r>
            <a:r>
              <a:rPr lang="zh-CN" altLang="en-US" dirty="0">
                <a:solidFill>
                  <a:srgbClr val="549E39"/>
                </a:solidFill>
              </a:rPr>
              <a:t>方向最大值设为此节点</a:t>
            </a:r>
            <a:r>
              <a:rPr lang="en-US" altLang="zh-CN" dirty="0">
                <a:solidFill>
                  <a:srgbClr val="549E39"/>
                </a:solidFill>
              </a:rPr>
              <a:t>y</a:t>
            </a:r>
            <a:r>
              <a:rPr lang="zh-CN" altLang="en-US" dirty="0">
                <a:solidFill>
                  <a:srgbClr val="549E39"/>
                </a:solidFill>
              </a:rPr>
              <a:t>值 </a:t>
            </a:r>
            <a:endParaRPr lang="en-US" altLang="zh-CN" dirty="0"/>
          </a:p>
          <a:p>
            <a:r>
              <a:rPr lang="en-US" altLang="zh-CN" dirty="0"/>
              <a:t>		break;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return </a:t>
            </a:r>
            <a:r>
              <a:rPr lang="en-US" altLang="zh-CN" dirty="0" err="1"/>
              <a:t>leftRegion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CB4FCF-5ECC-0840-AF7C-0D7DFE7DF4FD}"/>
              </a:ext>
            </a:extLst>
          </p:cNvPr>
          <p:cNvSpPr txBox="1"/>
          <p:nvPr/>
        </p:nvSpPr>
        <p:spPr>
          <a:xfrm>
            <a:off x="494192" y="2286066"/>
            <a:ext cx="313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49E39"/>
                </a:solidFill>
              </a:rPr>
              <a:t>某节点的左子树的</a:t>
            </a:r>
            <a:r>
              <a:rPr lang="en-US" altLang="zh-CN" dirty="0" err="1">
                <a:solidFill>
                  <a:srgbClr val="549E39"/>
                </a:solidFill>
              </a:rPr>
              <a:t>Region</a:t>
            </a:r>
            <a:r>
              <a:rPr lang="zh-CN" altLang="en-US" dirty="0">
                <a:solidFill>
                  <a:srgbClr val="549E39"/>
                </a:solidFill>
              </a:rPr>
              <a:t>范围</a:t>
            </a:r>
            <a:endParaRPr lang="en-US" dirty="0">
              <a:solidFill>
                <a:srgbClr val="549E39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918646-CF3D-1B45-8F2B-37AC3EB4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06" y="2470732"/>
            <a:ext cx="3987800" cy="4127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1CE186-B2B9-F645-8546-59805078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33" y="861335"/>
            <a:ext cx="2612007" cy="1424731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7A25CAE-2AC5-CA40-8E99-1E3DCBAFE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A1AC14-8FF0-5748-8B56-38347AE3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541ECB-B71C-694C-9B4E-0D519DA1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06" y="2470732"/>
            <a:ext cx="3987800" cy="4127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70DA23-36C5-504E-8A38-4D845D86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33" y="861335"/>
            <a:ext cx="2612007" cy="142473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3AB23CE-3ADD-1343-8A35-A12F26B5BCA2}"/>
              </a:ext>
            </a:extLst>
          </p:cNvPr>
          <p:cNvSpPr txBox="1">
            <a:spLocks noChangeArrowheads="1"/>
          </p:cNvSpPr>
          <p:nvPr/>
        </p:nvSpPr>
        <p:spPr>
          <a:xfrm>
            <a:off x="411117" y="444908"/>
            <a:ext cx="5410200" cy="5334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宋体" panose="02010600030101010101" pitchFamily="2" charset="-122"/>
              </a:rPr>
              <a:t>Region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of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a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node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on</a:t>
            </a:r>
            <a:r>
              <a:rPr lang="zh-CN" altLang="en-US" sz="4000" dirty="0">
                <a:ea typeface="宋体" panose="02010600030101010101" pitchFamily="2" charset="-122"/>
              </a:rPr>
              <a:t> </a:t>
            </a:r>
            <a:r>
              <a:rPr lang="en-US" altLang="zh-CN" sz="4000" dirty="0">
                <a:ea typeface="宋体" panose="02010600030101010101" pitchFamily="2" charset="-122"/>
              </a:rPr>
              <a:t>KD-Tree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F681B2-0999-0040-AE35-A02F73B46FF8}"/>
              </a:ext>
            </a:extLst>
          </p:cNvPr>
          <p:cNvSpPr txBox="1"/>
          <p:nvPr/>
        </p:nvSpPr>
        <p:spPr>
          <a:xfrm>
            <a:off x="317862" y="1469197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BBox</a:t>
            </a:r>
            <a:r>
              <a:rPr lang="en-US" altLang="zh-CN" dirty="0"/>
              <a:t> Node::</a:t>
            </a:r>
            <a:r>
              <a:rPr lang="en-US" altLang="zh-CN" dirty="0" err="1"/>
              <a:t>RightSubTreeEnvelope</a:t>
            </a:r>
            <a:r>
              <a:rPr lang="en-US" altLang="zh-CN" dirty="0"/>
              <a:t>(const </a:t>
            </a:r>
            <a:r>
              <a:rPr lang="en-US" altLang="zh-CN" dirty="0" err="1"/>
              <a:t>BBox</a:t>
            </a:r>
            <a:r>
              <a:rPr lang="en-US" altLang="zh-CN" dirty="0"/>
              <a:t>&amp; </a:t>
            </a:r>
            <a:r>
              <a:rPr lang="en-US" altLang="zh-CN" dirty="0" err="1"/>
              <a:t>current_entext</a:t>
            </a:r>
            <a:r>
              <a:rPr lang="en-US" altLang="zh-CN" dirty="0"/>
              <a:t>) const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BBox</a:t>
            </a:r>
            <a:r>
              <a:rPr lang="en-US" altLang="zh-CN" dirty="0"/>
              <a:t> </a:t>
            </a:r>
            <a:r>
              <a:rPr lang="en-US" altLang="zh-CN" dirty="0" err="1"/>
              <a:t>rightRegion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current_entext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switch (dimension)</a:t>
            </a:r>
          </a:p>
          <a:p>
            <a:r>
              <a:rPr lang="en-US" altLang="zh-CN" dirty="0"/>
              <a:t>	{</a:t>
            </a:r>
          </a:p>
          <a:p>
            <a:r>
              <a:rPr lang="en-US" altLang="zh-CN" dirty="0"/>
              <a:t>	case X:</a:t>
            </a:r>
          </a:p>
          <a:p>
            <a:r>
              <a:rPr lang="en-US" altLang="zh-CN" dirty="0"/>
              <a:t>		</a:t>
            </a:r>
            <a:r>
              <a:rPr lang="en-US" altLang="zh-CN" dirty="0" err="1">
                <a:solidFill>
                  <a:srgbClr val="549E39"/>
                </a:solidFill>
              </a:rPr>
              <a:t>rightRegion.xmin</a:t>
            </a:r>
            <a:r>
              <a:rPr lang="en-US" altLang="zh-CN" dirty="0">
                <a:solidFill>
                  <a:srgbClr val="549E39"/>
                </a:solidFill>
              </a:rPr>
              <a:t> = pivot;</a:t>
            </a:r>
          </a:p>
          <a:p>
            <a:r>
              <a:rPr lang="zh-CN" altLang="en-US" dirty="0">
                <a:solidFill>
                  <a:srgbClr val="549E39"/>
                </a:solidFill>
              </a:rPr>
              <a:t>                 </a:t>
            </a:r>
            <a:r>
              <a:rPr lang="en-US" altLang="zh-CN" dirty="0">
                <a:solidFill>
                  <a:srgbClr val="549E39"/>
                </a:solidFill>
              </a:rPr>
              <a:t>//</a:t>
            </a:r>
            <a:r>
              <a:rPr lang="zh-CN" altLang="en-US" dirty="0">
                <a:solidFill>
                  <a:srgbClr val="549E39"/>
                </a:solidFill>
              </a:rPr>
              <a:t>修改</a:t>
            </a:r>
            <a:r>
              <a:rPr lang="en-US" altLang="zh-CN" dirty="0">
                <a:solidFill>
                  <a:srgbClr val="549E39"/>
                </a:solidFill>
              </a:rPr>
              <a:t>x</a:t>
            </a:r>
            <a:r>
              <a:rPr lang="zh-CN" altLang="en-US" dirty="0">
                <a:solidFill>
                  <a:srgbClr val="549E39"/>
                </a:solidFill>
              </a:rPr>
              <a:t>方向最小值</a:t>
            </a:r>
            <a:endParaRPr lang="en-US" altLang="zh-CN" dirty="0">
              <a:solidFill>
                <a:srgbClr val="549E39"/>
              </a:solidFill>
            </a:endParaRPr>
          </a:p>
          <a:p>
            <a:r>
              <a:rPr lang="en-US" altLang="zh-CN" dirty="0"/>
              <a:t>		break;</a:t>
            </a:r>
          </a:p>
          <a:p>
            <a:r>
              <a:rPr lang="en-US" altLang="zh-CN" dirty="0"/>
              <a:t>	case Y:</a:t>
            </a:r>
          </a:p>
          <a:p>
            <a:r>
              <a:rPr lang="en-US" altLang="zh-CN" dirty="0"/>
              <a:t>		</a:t>
            </a:r>
            <a:r>
              <a:rPr lang="en-US" altLang="zh-CN" dirty="0" err="1">
                <a:solidFill>
                  <a:srgbClr val="549E39"/>
                </a:solidFill>
              </a:rPr>
              <a:t>rightRegion.ymin</a:t>
            </a:r>
            <a:r>
              <a:rPr lang="en-US" altLang="zh-CN" dirty="0">
                <a:solidFill>
                  <a:srgbClr val="549E39"/>
                </a:solidFill>
              </a:rPr>
              <a:t> = pivot;</a:t>
            </a:r>
          </a:p>
          <a:p>
            <a:r>
              <a:rPr lang="zh-CN" altLang="en-US" dirty="0">
                <a:solidFill>
                  <a:srgbClr val="549E39"/>
                </a:solidFill>
              </a:rPr>
              <a:t>                  </a:t>
            </a:r>
            <a:r>
              <a:rPr lang="en-US" altLang="zh-CN" dirty="0">
                <a:solidFill>
                  <a:srgbClr val="549E39"/>
                </a:solidFill>
              </a:rPr>
              <a:t>//</a:t>
            </a:r>
            <a:r>
              <a:rPr lang="zh-CN" altLang="en-US" dirty="0">
                <a:solidFill>
                  <a:srgbClr val="549E39"/>
                </a:solidFill>
              </a:rPr>
              <a:t> 修改</a:t>
            </a:r>
            <a:r>
              <a:rPr lang="en-US" altLang="zh-CN" dirty="0">
                <a:solidFill>
                  <a:srgbClr val="549E39"/>
                </a:solidFill>
              </a:rPr>
              <a:t>y</a:t>
            </a:r>
            <a:r>
              <a:rPr lang="zh-CN" altLang="en-US" dirty="0">
                <a:solidFill>
                  <a:srgbClr val="549E39"/>
                </a:solidFill>
              </a:rPr>
              <a:t>方向最小值</a:t>
            </a:r>
            <a:endParaRPr lang="en-US" altLang="zh-CN" dirty="0">
              <a:solidFill>
                <a:srgbClr val="549E39"/>
              </a:solidFill>
            </a:endParaRPr>
          </a:p>
          <a:p>
            <a:r>
              <a:rPr lang="en-US" altLang="zh-CN" dirty="0"/>
              <a:t>		break;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return </a:t>
            </a:r>
            <a:r>
              <a:rPr lang="en-US" altLang="zh-CN" dirty="0" err="1"/>
              <a:t>rightRegion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B72990-0FD2-F84A-96F7-268EBD795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68493"/>
            <a:ext cx="3086100" cy="365125"/>
          </a:xfrm>
        </p:spPr>
        <p:txBody>
          <a:bodyPr/>
          <a:lstStyle/>
          <a:p>
            <a:r>
              <a:rPr lang="en-US"/>
              <a:t>Algorithm design and analysis 2022, Yongcai Wang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814024-22DD-9B4B-A956-AFA8F847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4964</TotalTime>
  <Words>5199</Words>
  <Application>Microsoft Macintosh PowerPoint</Application>
  <PresentationFormat>全屏显示(4:3)</PresentationFormat>
  <Paragraphs>921</Paragraphs>
  <Slides>118</Slides>
  <Notes>62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2" baseType="lpstr">
      <vt:lpstr>等线</vt:lpstr>
      <vt:lpstr>urw-din</vt:lpstr>
      <vt:lpstr>Arial</vt:lpstr>
      <vt:lpstr>Calibri</vt:lpstr>
      <vt:lpstr>Calibri Light</vt:lpstr>
      <vt:lpstr>Cambria Math</vt:lpstr>
      <vt:lpstr>Consolas</vt:lpstr>
      <vt:lpstr>Garamond</vt:lpstr>
      <vt:lpstr>Helvetica</vt:lpstr>
      <vt:lpstr>Menlo</vt:lpstr>
      <vt:lpstr>Source Code Pro</vt:lpstr>
      <vt:lpstr>Times New Roman</vt:lpstr>
      <vt:lpstr>Wingdings</vt:lpstr>
      <vt:lpstr>Office 主题​​</vt:lpstr>
      <vt:lpstr>Multi-dimensional Search Trees</vt:lpstr>
      <vt:lpstr>Review of last lecture</vt:lpstr>
      <vt:lpstr>主要内容</vt:lpstr>
      <vt:lpstr>Query Types</vt:lpstr>
      <vt:lpstr>Exact Match Query</vt:lpstr>
      <vt:lpstr>Range Query</vt:lpstr>
      <vt:lpstr>Nearest-Neighbor(s) (NN) Query</vt:lpstr>
      <vt:lpstr>Nearest Neighbor(s) Query</vt:lpstr>
      <vt:lpstr>Nearest Neighbor(s) Query (cont’d)</vt:lpstr>
      <vt:lpstr>Multi-dimensional Query</vt:lpstr>
      <vt:lpstr>Nearest Neighbor Query in High Dimensions</vt:lpstr>
      <vt:lpstr>Nearest Neighbor Query in High Dimensions</vt:lpstr>
      <vt:lpstr>We will discuss …</vt:lpstr>
      <vt:lpstr>主要内容</vt:lpstr>
      <vt:lpstr>Interpreting Queries Geometrically</vt:lpstr>
      <vt:lpstr>Example 1- Range Search in 2D</vt:lpstr>
      <vt:lpstr>Example 2 – Range Search in 3D</vt:lpstr>
      <vt:lpstr>Example 3 – Nearest Neighbors Search</vt:lpstr>
      <vt:lpstr>1D Range Search</vt:lpstr>
      <vt:lpstr>1D Range Search</vt:lpstr>
      <vt:lpstr>1D Range Search</vt:lpstr>
      <vt:lpstr>1D Range Search</vt:lpstr>
      <vt:lpstr>1D Range Search</vt:lpstr>
      <vt:lpstr>BST with data stored in leaves</vt:lpstr>
      <vt:lpstr>1D Range Search</vt:lpstr>
      <vt:lpstr>1D Range Search</vt:lpstr>
      <vt:lpstr>1D Range Search</vt:lpstr>
      <vt:lpstr>1D Range Search</vt:lpstr>
      <vt:lpstr>1D Range Search – Another Example</vt:lpstr>
      <vt:lpstr>1D Range Search</vt:lpstr>
      <vt:lpstr>1D Range Search</vt:lpstr>
      <vt:lpstr>1D Range Search: 总结</vt:lpstr>
      <vt:lpstr>主要内容</vt:lpstr>
      <vt:lpstr>2D Range Search</vt:lpstr>
      <vt:lpstr>2D Range Search (cont’d)</vt:lpstr>
      <vt:lpstr>2D Range Search (cont’d)</vt:lpstr>
      <vt:lpstr>Range Tree</vt:lpstr>
      <vt:lpstr>2D Range Tree</vt:lpstr>
      <vt:lpstr>2D Range Tree</vt:lpstr>
      <vt:lpstr>2D Range Tree</vt:lpstr>
      <vt:lpstr>2D Range Tree</vt:lpstr>
      <vt:lpstr>2D Range Tree</vt:lpstr>
      <vt:lpstr>How to build a 2D range tree</vt:lpstr>
      <vt:lpstr>How to build a 2D range tree</vt:lpstr>
      <vt:lpstr>Range Query in 2D range tree</vt:lpstr>
      <vt:lpstr>Range Search in d dimensions</vt:lpstr>
      <vt:lpstr>K-D Trees</vt:lpstr>
      <vt:lpstr>主要内容</vt:lpstr>
      <vt:lpstr>KD Tree </vt:lpstr>
      <vt:lpstr>KD Tree (cont’d) </vt:lpstr>
      <vt:lpstr>KD Tree (cont’d) </vt:lpstr>
      <vt:lpstr>KD Tree (cont’d) </vt:lpstr>
      <vt:lpstr>KD Tree - Example </vt:lpstr>
      <vt:lpstr>KD Tree - Example </vt:lpstr>
      <vt:lpstr>KD Tree - Example </vt:lpstr>
      <vt:lpstr>KD Tree - Example </vt:lpstr>
      <vt:lpstr>Node Structure</vt:lpstr>
      <vt:lpstr>Splitting Strategies</vt:lpstr>
      <vt:lpstr>Example – using order of point insertion (data stored at nodes</vt:lpstr>
      <vt:lpstr>Example – using order of point insertion (data stored at nodes)</vt:lpstr>
      <vt:lpstr>Median-based Construction </vt:lpstr>
      <vt:lpstr>PowerPoint 演示文稿</vt:lpstr>
      <vt:lpstr>PowerPoint 演示文稿</vt:lpstr>
      <vt:lpstr>Another Example – using median</vt:lpstr>
      <vt:lpstr>Another Example - using median</vt:lpstr>
      <vt:lpstr>Another Example - using median</vt:lpstr>
      <vt:lpstr>Another Example - using median</vt:lpstr>
      <vt:lpstr>Another Example - using median</vt:lpstr>
      <vt:lpstr>Another Example - using median</vt:lpstr>
      <vt:lpstr>Another Example - using median</vt:lpstr>
      <vt:lpstr>PowerPoint 演示文稿</vt:lpstr>
      <vt:lpstr>PowerPoint 演示文稿</vt:lpstr>
      <vt:lpstr>Insert (55, 62)</vt:lpstr>
      <vt:lpstr>Delete data</vt:lpstr>
      <vt:lpstr>K-D Tree Deletion </vt:lpstr>
      <vt:lpstr>K-D Tree Deletion </vt:lpstr>
      <vt:lpstr>PowerPoint 演示文稿</vt:lpstr>
      <vt:lpstr>Search in K-D Tree</vt:lpstr>
      <vt:lpstr>主要内容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KD Tree – Exact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KD-Tree Node data 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KD Trees – Range Search</vt:lpstr>
      <vt:lpstr>Example – Range Search</vt:lpstr>
      <vt:lpstr>Query a K-d tree</vt:lpstr>
      <vt:lpstr>Time complexity of Range Search in K-D Tree</vt:lpstr>
      <vt:lpstr>Time complexity of Range Search in K-D Tree</vt:lpstr>
      <vt:lpstr>Time complexity of Range Search in K-D Tree</vt:lpstr>
      <vt:lpstr>Time complexity of Range Search in K-D Tree</vt:lpstr>
      <vt:lpstr>Time complexity of Range Search in K-D Tree</vt:lpstr>
      <vt:lpstr>PowerPoint 演示文稿</vt:lpstr>
      <vt:lpstr>Time complexity of Range Search in K-D Tree</vt:lpstr>
      <vt:lpstr>总结：KD Tree (vs Range tree) in d-dimensions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Multi-dimensional Search Trees</dc:title>
  <dc:creator>Wang Yongcai</dc:creator>
  <cp:lastModifiedBy>Yongcai Wang</cp:lastModifiedBy>
  <cp:revision>28</cp:revision>
  <dcterms:created xsi:type="dcterms:W3CDTF">2022-03-22T00:31:10Z</dcterms:created>
  <dcterms:modified xsi:type="dcterms:W3CDTF">2024-04-15T21:59:01Z</dcterms:modified>
</cp:coreProperties>
</file>